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324" r:id="rId3"/>
    <p:sldId id="338" r:id="rId4"/>
    <p:sldId id="325" r:id="rId5"/>
    <p:sldId id="344" r:id="rId6"/>
    <p:sldId id="348" r:id="rId7"/>
    <p:sldId id="349" r:id="rId8"/>
    <p:sldId id="328" r:id="rId9"/>
    <p:sldId id="329" r:id="rId10"/>
    <p:sldId id="330" r:id="rId11"/>
    <p:sldId id="34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Раздел по умолчанию" id="{3701F976-ADAA-47A1-99C3-4D8B58964051}">
          <p14:sldIdLst>
            <p14:sldId id="256"/>
            <p14:sldId id="324"/>
            <p14:sldId id="338"/>
            <p14:sldId id="325"/>
            <p14:sldId id="344"/>
            <p14:sldId id="348"/>
            <p14:sldId id="349"/>
            <p14:sldId id="328"/>
            <p14:sldId id="329"/>
            <p14:sldId id="330"/>
            <p14:sldId id="347"/>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a:srgbClr val="CC0000"/>
    <a:srgbClr val="0000FF"/>
    <a:srgbClr val="00EE6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08" autoAdjust="0"/>
    <p:restoredTop sz="94624" autoAdjust="0"/>
  </p:normalViewPr>
  <p:slideViewPr>
    <p:cSldViewPr>
      <p:cViewPr varScale="1">
        <p:scale>
          <a:sx n="72" d="100"/>
          <a:sy n="72" d="100"/>
        </p:scale>
        <p:origin x="-14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b="1" dirty="0">
                <a:solidFill>
                  <a:schemeClr val="bg1"/>
                </a:solidFill>
              </a:rPr>
              <a:t>Все недвижимое </a:t>
            </a:r>
            <a:r>
              <a:rPr lang="ru-RU" b="1" dirty="0" smtClean="0">
                <a:solidFill>
                  <a:schemeClr val="bg1"/>
                </a:solidFill>
              </a:rPr>
              <a:t>имущество -</a:t>
            </a:r>
            <a:r>
              <a:rPr lang="ru-RU" b="1" baseline="0" dirty="0" smtClean="0">
                <a:solidFill>
                  <a:schemeClr val="bg1"/>
                </a:solidFill>
              </a:rPr>
              <a:t> </a:t>
            </a:r>
            <a:r>
              <a:rPr lang="en-US" b="1" dirty="0" smtClean="0">
                <a:solidFill>
                  <a:schemeClr val="bg1"/>
                </a:solidFill>
              </a:rPr>
              <a:t>S/</a:t>
            </a:r>
            <a:r>
              <a:rPr lang="ru-RU" b="1" dirty="0" smtClean="0">
                <a:solidFill>
                  <a:schemeClr val="bg1"/>
                </a:solidFill>
              </a:rPr>
              <a:t>кол.</a:t>
            </a:r>
            <a:r>
              <a:rPr lang="ru-RU" b="1" baseline="0" dirty="0" smtClean="0">
                <a:solidFill>
                  <a:schemeClr val="bg1"/>
                </a:solidFill>
              </a:rPr>
              <a:t> проживающих = </a:t>
            </a:r>
            <a:r>
              <a:rPr lang="en-US" b="1" baseline="0" dirty="0" smtClean="0">
                <a:solidFill>
                  <a:schemeClr val="bg1"/>
                </a:solidFill>
              </a:rPr>
              <a:t>S/1 </a:t>
            </a:r>
            <a:r>
              <a:rPr lang="ru-RU" b="1" baseline="0" dirty="0" smtClean="0">
                <a:solidFill>
                  <a:schemeClr val="bg1"/>
                </a:solidFill>
              </a:rPr>
              <a:t>чел.</a:t>
            </a:r>
            <a:endParaRPr lang="ru-RU" b="1" dirty="0">
              <a:solidFill>
                <a:schemeClr val="bg1"/>
              </a:solidFill>
            </a:endParaRPr>
          </a:p>
        </c:rich>
      </c:tx>
      <c:layout>
        <c:manualLayout>
          <c:xMode val="edge"/>
          <c:yMode val="edge"/>
          <c:x val="0.13100524934383201"/>
          <c:y val="2.8861775852465722E-2"/>
        </c:manualLayout>
      </c:layout>
    </c:title>
    <c:view3D>
      <c:rotX val="30"/>
      <c:perspective val="30"/>
    </c:view3D>
    <c:plotArea>
      <c:layout>
        <c:manualLayout>
          <c:layoutTarget val="inner"/>
          <c:xMode val="edge"/>
          <c:yMode val="edge"/>
          <c:x val="2.7083333333333376E-2"/>
          <c:y val="0.15350952583221925"/>
          <c:w val="0.657868766404202"/>
          <c:h val="0.82550000000000001"/>
        </c:manualLayout>
      </c:layout>
      <c:pie3DChart>
        <c:varyColors val="1"/>
        <c:ser>
          <c:idx val="0"/>
          <c:order val="0"/>
          <c:tx>
            <c:strRef>
              <c:f>Лист1!$B$1</c:f>
              <c:strCache>
                <c:ptCount val="1"/>
                <c:pt idx="0">
                  <c:v>Все недвижимое имущество</c:v>
                </c:pt>
              </c:strCache>
            </c:strRef>
          </c:tx>
          <c:explosion val="25"/>
          <c:dPt>
            <c:idx val="0"/>
            <c:explosion val="5"/>
            <c:extLst xmlns:c16r2="http://schemas.microsoft.com/office/drawing/2015/06/chart">
              <c:ext xmlns:c16="http://schemas.microsoft.com/office/drawing/2014/chart" uri="{C3380CC4-5D6E-409C-BE32-E72D297353CC}">
                <c16:uniqueId val="{00000000-97E1-4F7E-A554-74239D94FCAB}"/>
              </c:ext>
            </c:extLst>
          </c:dPt>
          <c:dPt>
            <c:idx val="1"/>
            <c:explosion val="0"/>
            <c:extLst xmlns:c16r2="http://schemas.microsoft.com/office/drawing/2015/06/chart">
              <c:ext xmlns:c16="http://schemas.microsoft.com/office/drawing/2014/chart" uri="{C3380CC4-5D6E-409C-BE32-E72D297353CC}">
                <c16:uniqueId val="{00000001-97E1-4F7E-A554-74239D94FCAB}"/>
              </c:ext>
            </c:extLst>
          </c:dPt>
          <c:cat>
            <c:strRef>
              <c:f>Лист1!$A$2:$A$3</c:f>
              <c:strCache>
                <c:ptCount val="2"/>
                <c:pt idx="0">
                  <c:v>Дом в деревне унаследован</c:v>
                </c:pt>
                <c:pt idx="1">
                  <c:v>Комната в общежитии подарена</c:v>
                </c:pt>
              </c:strCache>
            </c:strRef>
          </c:cat>
          <c:val>
            <c:numRef>
              <c:f>Лист1!$B$2:$B$3</c:f>
              <c:numCache>
                <c:formatCode>General</c:formatCode>
                <c:ptCount val="2"/>
                <c:pt idx="0">
                  <c:v>8.2000000000000011</c:v>
                </c:pt>
                <c:pt idx="1">
                  <c:v>3.2</c:v>
                </c:pt>
              </c:numCache>
            </c:numRef>
          </c:val>
          <c:extLst xmlns:c16r2="http://schemas.microsoft.com/office/drawing/2015/06/chart">
            <c:ext xmlns:c16="http://schemas.microsoft.com/office/drawing/2014/chart" uri="{C3380CC4-5D6E-409C-BE32-E72D297353CC}">
              <c16:uniqueId val="{00000002-97E1-4F7E-A554-74239D94FCAB}"/>
            </c:ext>
          </c:extLst>
        </c:ser>
      </c:pie3DChart>
    </c:plotArea>
    <c:legend>
      <c:legendPos val="r"/>
      <c:layout/>
      <c:txPr>
        <a:bodyPr/>
        <a:lstStyle/>
        <a:p>
          <a:pPr>
            <a:defRPr baseline="0">
              <a:solidFill>
                <a:schemeClr val="bg1"/>
              </a:solidFill>
            </a:defRPr>
          </a:pPr>
          <a:endParaRPr lang="ru-RU"/>
        </a:p>
      </c:txPr>
    </c:legend>
    <c:plotVisOnly val="1"/>
    <c:dispBlanksAs val="zero"/>
  </c:chart>
  <c:txPr>
    <a:bodyPr/>
    <a:lstStyle/>
    <a:p>
      <a:pPr>
        <a:defRPr sz="1800"/>
      </a:pPr>
      <a:endParaRPr lang="ru-RU"/>
    </a:p>
  </c:txPr>
  <c:externalData r:id="rId1"/>
  <c:userShapes r:id="rId2"/>
</c:chartSpace>
</file>

<file path=ppt/comments/comment1.xml><?xml version="1.0" encoding="utf-8"?>
<p:cmLst xmlns:a="http://schemas.openxmlformats.org/drawingml/2006/main" xmlns:r="http://schemas.openxmlformats.org/officeDocument/2006/relationships" xmlns:p="http://schemas.openxmlformats.org/presentationml/2006/main">
  <p:cm authorId="0" dt="2018-03-23T08:31:06.410" idx="1">
    <p:pos x="10" y="10"/>
    <p:text>дублируется со слайдом 5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8-03-23T08:49:29.020" idx="5">
    <p:pos x="10" y="-8"/>
    <p:text>Указать согласно ЖК РФ что имеют право стоять Малоимущие и иные категории граждан
Можно сдеалть схематично примерно так ка приведено ниже</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8-03-23T09:08:18.948" idx="12">
    <p:pos x="10" y="10"/>
    <p:text>По членам семей погибших уточнить согласно других ФЗ О статусе военнослужащих???</p:text>
  </p:cm>
</p:cmLst>
</file>

<file path=ppt/drawings/drawing1.xml><?xml version="1.0" encoding="utf-8"?>
<c:userShapes xmlns:c="http://schemas.openxmlformats.org/drawingml/2006/chart">
  <cdr:relSizeAnchor xmlns:cdr="http://schemas.openxmlformats.org/drawingml/2006/chartDrawing">
    <cdr:from>
      <cdr:x>0</cdr:x>
      <cdr:y>0.43468</cdr:y>
    </cdr:from>
    <cdr:to>
      <cdr:x>0.27168</cdr:x>
      <cdr:y>0.71734</cdr:y>
    </cdr:to>
    <cdr:sp macro="" textlink="">
      <cdr:nvSpPr>
        <cdr:cNvPr id="3" name="Прямая соединительная линия 2"/>
        <cdr:cNvSpPr/>
      </cdr:nvSpPr>
      <cdr:spPr>
        <a:xfrm xmlns:a="http://schemas.openxmlformats.org/drawingml/2006/main" flipH="1">
          <a:off x="-480392" y="2104008"/>
          <a:ext cx="1656184" cy="1368152"/>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dr:relSizeAnchor xmlns:cdr="http://schemas.openxmlformats.org/drawingml/2006/chartDrawing">
    <cdr:from>
      <cdr:x>0.00388</cdr:x>
      <cdr:y>0.5537</cdr:y>
    </cdr:from>
    <cdr:to>
      <cdr:x>0.4055</cdr:x>
      <cdr:y>0.71734</cdr:y>
    </cdr:to>
    <cdr:sp macro="" textlink="">
      <cdr:nvSpPr>
        <cdr:cNvPr id="5" name="Прямая соединительная линия 4"/>
        <cdr:cNvSpPr/>
      </cdr:nvSpPr>
      <cdr:spPr>
        <a:xfrm xmlns:a="http://schemas.openxmlformats.org/drawingml/2006/main" flipH="1">
          <a:off x="23664" y="2680072"/>
          <a:ext cx="2448272" cy="792088"/>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A02E01-A4CC-4785-9E06-6011793D9E4E}" type="datetimeFigureOut">
              <a:rPr lang="ru-RU" smtClean="0"/>
              <a:pPr/>
              <a:t>22.05.2018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86599E-0396-4238-B0DC-C2E0239FECA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dirty="0"/>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22.05.2018</a:t>
            </a:fld>
            <a:endParaRPr lang="ru-RU" dirty="0"/>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dirty="0"/>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1354162"/>
          </a:xfrm>
        </p:spPr>
        <p:style>
          <a:lnRef idx="2">
            <a:schemeClr val="accent1">
              <a:shade val="50000"/>
            </a:schemeClr>
          </a:lnRef>
          <a:fillRef idx="1">
            <a:schemeClr val="accent1"/>
          </a:fillRef>
          <a:effectRef idx="0">
            <a:schemeClr val="accent1"/>
          </a:effectRef>
          <a:fontRef idx="minor">
            <a:schemeClr val="lt1"/>
          </a:fontRef>
        </p:style>
        <p:txBody>
          <a:bodyPr>
            <a:noAutofit/>
            <a:scene3d>
              <a:camera prst="orthographicFront"/>
              <a:lightRig rig="soft" dir="t">
                <a:rot lat="0" lon="0" rev="16800000"/>
              </a:lightRig>
            </a:scene3d>
            <a:sp3d prstMaterial="softEdge"/>
          </a:bodyPr>
          <a:lstStyle/>
          <a:p>
            <a:r>
              <a:rPr lang="ru-RU" sz="2800" dirty="0" smtClean="0">
                <a:solidFill>
                  <a:srgbClr val="FF0000"/>
                </a:solidFill>
                <a:effectLst/>
              </a:rPr>
              <a:t>Особенности выделения субсидий на жилье отдельным категориям граждан согласно </a:t>
            </a:r>
            <a:br>
              <a:rPr lang="ru-RU" sz="2800" dirty="0" smtClean="0">
                <a:solidFill>
                  <a:srgbClr val="FF0000"/>
                </a:solidFill>
                <a:effectLst/>
              </a:rPr>
            </a:br>
            <a:r>
              <a:rPr lang="ru-RU" sz="2800" dirty="0" smtClean="0">
                <a:solidFill>
                  <a:srgbClr val="FF0000"/>
                </a:solidFill>
                <a:effectLst/>
              </a:rPr>
              <a:t>ФЗ «О Ветеранах»</a:t>
            </a:r>
            <a:endParaRPr lang="ru-RU" sz="2800" dirty="0">
              <a:solidFill>
                <a:srgbClr val="FF0000"/>
              </a:solidFill>
              <a:effectLst/>
            </a:endParaRPr>
          </a:p>
        </p:txBody>
      </p:sp>
      <p:pic>
        <p:nvPicPr>
          <p:cNvPr id="1026" name="Picture 2" descr="D:\Боевое братство\Логотипы, Благодарности, Вымпелы,Гграмоты\логотип красный.jpg"/>
          <p:cNvPicPr>
            <a:picLocks noGrp="1" noChangeAspect="1" noChangeArrowheads="1"/>
          </p:cNvPicPr>
          <p:nvPr>
            <p:ph idx="1"/>
          </p:nvPr>
        </p:nvPicPr>
        <p:blipFill>
          <a:blip r:embed="rId2" cstate="print"/>
          <a:srcRect/>
          <a:stretch>
            <a:fillRect/>
          </a:stretch>
        </p:blipFill>
        <p:spPr bwMode="auto">
          <a:xfrm>
            <a:off x="2699792" y="2060848"/>
            <a:ext cx="3742928" cy="3025167"/>
          </a:xfrm>
          <a:prstGeom prst="rect">
            <a:avLst/>
          </a:prstGeom>
          <a:noFill/>
          <a:ln>
            <a:solidFill>
              <a:schemeClr val="accent1"/>
            </a:solidFill>
          </a:ln>
        </p:spPr>
      </p:pic>
      <p:sp>
        <p:nvSpPr>
          <p:cNvPr id="8" name="TextBox 7"/>
          <p:cNvSpPr txBox="1"/>
          <p:nvPr/>
        </p:nvSpPr>
        <p:spPr>
          <a:xfrm>
            <a:off x="2411760" y="5733256"/>
            <a:ext cx="4464496" cy="461665"/>
          </a:xfrm>
          <a:prstGeom prst="rect">
            <a:avLst/>
          </a:prstGeom>
          <a:noFill/>
        </p:spPr>
        <p:txBody>
          <a:bodyPr wrap="square" rtlCol="0">
            <a:spAutoFit/>
          </a:bodyPr>
          <a:lstStyle/>
          <a:p>
            <a:pPr algn="ctr"/>
            <a:r>
              <a:rPr lang="ru-RU" sz="2400" b="1" dirty="0" smtClean="0">
                <a:solidFill>
                  <a:srgbClr val="FF0000"/>
                </a:solidFill>
              </a:rPr>
              <a:t>Точка опоры – 2018 г</a:t>
            </a:r>
            <a:r>
              <a:rPr lang="ru-RU" b="1" dirty="0" smtClean="0">
                <a:solidFill>
                  <a:srgbClr val="FF0000"/>
                </a:solidFill>
              </a:rPr>
              <a:t>.</a:t>
            </a:r>
            <a:endParaRPr lang="ru-RU" b="1" dirty="0">
              <a:solidFill>
                <a:srgbClr val="FF0000"/>
              </a:solidFill>
            </a:endParaRPr>
          </a:p>
        </p:txBody>
      </p:sp>
    </p:spTree>
  </p:cSld>
  <p:clrMapOvr>
    <a:masterClrMapping/>
  </p:clrMapOvr>
  <p:transition advClick="0" advTm="4696">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332656"/>
            <a:ext cx="6768752" cy="1384995"/>
          </a:xfrm>
          <a:prstGeom prst="rect">
            <a:avLst/>
          </a:prstGeom>
          <a:noFill/>
          <a:ln>
            <a:noFill/>
          </a:ln>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ru-RU" sz="2400" b="1" dirty="0" smtClean="0">
                <a:solidFill>
                  <a:srgbClr val="FF0000"/>
                </a:solidFill>
              </a:rPr>
              <a:t>Определение уровня обеспеченности жилой площадью </a:t>
            </a:r>
            <a:endParaRPr lang="en-US" sz="2400" b="1" dirty="0" smtClean="0">
              <a:solidFill>
                <a:srgbClr val="FF0000"/>
              </a:solidFill>
            </a:endParaRPr>
          </a:p>
          <a:p>
            <a:pPr algn="ctr"/>
            <a:r>
              <a:rPr lang="ru-RU" i="1" dirty="0" smtClean="0">
                <a:solidFill>
                  <a:srgbClr val="CC0000"/>
                </a:solidFill>
              </a:rPr>
              <a:t>При расчете нормы проживания учитывается всё недвижимое имущество у членов семьи совместно проживающих  </a:t>
            </a:r>
            <a:endParaRPr lang="ru-RU" i="1" dirty="0">
              <a:solidFill>
                <a:srgbClr val="CC0000"/>
              </a:solidFill>
            </a:endParaRPr>
          </a:p>
        </p:txBody>
      </p:sp>
      <p:graphicFrame>
        <p:nvGraphicFramePr>
          <p:cNvPr id="3" name="Диаграмма 2"/>
          <p:cNvGraphicFramePr/>
          <p:nvPr>
            <p:extLst>
              <p:ext uri="{D42A27DB-BD31-4B8C-83A1-F6EECF244321}">
                <p14:modId xmlns="" xmlns:p14="http://schemas.microsoft.com/office/powerpoint/2010/main" val="3491034945"/>
              </p:ext>
            </p:extLst>
          </p:nvPr>
        </p:nvGraphicFramePr>
        <p:xfrm>
          <a:off x="2123728" y="1844824"/>
          <a:ext cx="6096000" cy="484031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95536" y="5445224"/>
            <a:ext cx="5184576" cy="369332"/>
          </a:xfrm>
          <a:prstGeom prst="rect">
            <a:avLst/>
          </a:prstGeom>
          <a:noFill/>
        </p:spPr>
        <p:txBody>
          <a:bodyPr wrap="square" rtlCol="0">
            <a:spAutoFit/>
          </a:bodyPr>
          <a:lstStyle/>
          <a:p>
            <a:r>
              <a:rPr lang="ru-RU" dirty="0" smtClean="0">
                <a:solidFill>
                  <a:schemeClr val="bg1"/>
                </a:solidFill>
              </a:rPr>
              <a:t>Все недвижимое имущество всех членов семьи - </a:t>
            </a:r>
            <a:r>
              <a:rPr lang="en-US" dirty="0" smtClean="0">
                <a:solidFill>
                  <a:schemeClr val="bg1"/>
                </a:solidFill>
              </a:rPr>
              <a:t>S</a:t>
            </a:r>
            <a:endParaRPr lang="ru-RU" dirty="0">
              <a:solidFill>
                <a:schemeClr val="bg1"/>
              </a:solidFill>
            </a:endParaRPr>
          </a:p>
        </p:txBody>
      </p:sp>
    </p:spTree>
  </p:cSld>
  <p:clrMapOvr>
    <a:masterClrMapping/>
  </p:clrMapOvr>
  <p:transition advClick="0" advTm="50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628800"/>
            <a:ext cx="8424936" cy="4921193"/>
          </a:xfrm>
          <a:effectLst/>
        </p:spPr>
        <p:txBody>
          <a:bodyPr>
            <a:normAutofit fontScale="90000"/>
            <a:scene3d>
              <a:camera prst="orthographicFront"/>
              <a:lightRig rig="soft" dir="t">
                <a:rot lat="0" lon="0" rev="16800000"/>
              </a:lightRig>
            </a:scene3d>
            <a:sp3d prstMaterial="softEdge"/>
          </a:bodyPr>
          <a:lstStyle/>
          <a:p>
            <a:pPr algn="l"/>
            <a:r>
              <a:rPr lang="ru-RU" sz="2700" dirty="0" smtClean="0">
                <a:solidFill>
                  <a:srgbClr val="C00000"/>
                </a:solidFill>
                <a:effectLst/>
                <a:latin typeface="+mn-lt"/>
              </a:rPr>
              <a:t/>
            </a:r>
            <a:br>
              <a:rPr lang="ru-RU" sz="2700" dirty="0" smtClean="0">
                <a:solidFill>
                  <a:srgbClr val="C00000"/>
                </a:solidFill>
                <a:effectLst/>
                <a:latin typeface="+mn-lt"/>
              </a:rPr>
            </a:br>
            <a:r>
              <a:rPr lang="ru-RU" sz="2400" dirty="0" smtClean="0">
                <a:solidFill>
                  <a:schemeClr val="bg1"/>
                </a:solidFill>
                <a:effectLst/>
                <a:latin typeface="+mn-lt"/>
              </a:rPr>
              <a:t/>
            </a:r>
            <a:br>
              <a:rPr lang="ru-RU" sz="2400" dirty="0" smtClean="0">
                <a:solidFill>
                  <a:schemeClr val="bg1"/>
                </a:solidFill>
                <a:effectLst/>
                <a:latin typeface="+mn-lt"/>
              </a:rPr>
            </a:br>
            <a:r>
              <a:rPr lang="ru-RU" sz="2400" dirty="0" smtClean="0">
                <a:solidFill>
                  <a:srgbClr val="000000"/>
                </a:solidFill>
                <a:effectLst/>
                <a:latin typeface="+mn-lt"/>
              </a:rPr>
              <a:t>1</a:t>
            </a:r>
            <a:r>
              <a:rPr lang="ru-RU" sz="2200" dirty="0" smtClean="0">
                <a:solidFill>
                  <a:srgbClr val="000000"/>
                </a:solidFill>
                <a:effectLst/>
                <a:latin typeface="+mn-lt"/>
              </a:rPr>
              <a:t>. </a:t>
            </a:r>
            <a:r>
              <a:rPr lang="ru-RU" sz="2200" dirty="0" smtClean="0">
                <a:solidFill>
                  <a:srgbClr val="000000"/>
                </a:solidFill>
                <a:effectLst/>
                <a:latin typeface="Times New Roman" pitchFamily="18" charset="0"/>
                <a:cs typeface="Times New Roman" pitchFamily="18" charset="0"/>
              </a:rPr>
              <a:t>Органы местного самоуправления </a:t>
            </a:r>
            <a:r>
              <a:rPr lang="ru-RU" sz="2200" b="0" i="1" dirty="0" smtClean="0">
                <a:solidFill>
                  <a:srgbClr val="000000"/>
                </a:solidFill>
                <a:effectLst/>
                <a:latin typeface="Times New Roman" pitchFamily="18" charset="0"/>
                <a:cs typeface="Times New Roman" pitchFamily="18" charset="0"/>
              </a:rPr>
              <a:t>формируют списки нуждающихся, </a:t>
            </a:r>
            <a:r>
              <a:rPr lang="ru-RU" sz="2200" b="0" i="1" u="sng" dirty="0" smtClean="0">
                <a:solidFill>
                  <a:srgbClr val="000000"/>
                </a:solidFill>
                <a:effectLst/>
                <a:latin typeface="Times New Roman" pitchFamily="18" charset="0"/>
                <a:cs typeface="Times New Roman" pitchFamily="18" charset="0"/>
              </a:rPr>
              <a:t>общий и внеочередной</a:t>
            </a:r>
            <a:r>
              <a:rPr lang="ru-RU" sz="2200" b="0" i="1" dirty="0" smtClean="0">
                <a:solidFill>
                  <a:srgbClr val="000000"/>
                </a:solidFill>
                <a:effectLst/>
                <a:latin typeface="Times New Roman" pitchFamily="18" charset="0"/>
                <a:cs typeface="Times New Roman" pitchFamily="18" charset="0"/>
              </a:rPr>
              <a:t>, и направляют их в вышестоящие органы</a:t>
            </a:r>
            <a:r>
              <a:rPr lang="ru-RU" sz="2200" dirty="0" smtClean="0">
                <a:solidFill>
                  <a:srgbClr val="000000"/>
                </a:solidFill>
                <a:effectLst/>
                <a:latin typeface="Times New Roman" pitchFamily="18" charset="0"/>
                <a:cs typeface="Times New Roman" pitchFamily="18" charset="0"/>
              </a:rPr>
              <a:t>;</a:t>
            </a:r>
            <a:br>
              <a:rPr lang="ru-RU" sz="2200" dirty="0" smtClean="0">
                <a:solidFill>
                  <a:srgbClr val="000000"/>
                </a:solidFill>
                <a:effectLst/>
                <a:latin typeface="Times New Roman" pitchFamily="18" charset="0"/>
                <a:cs typeface="Times New Roman" pitchFamily="18" charset="0"/>
              </a:rPr>
            </a:br>
            <a:r>
              <a:rPr lang="ru-RU" sz="2200" dirty="0" smtClean="0">
                <a:solidFill>
                  <a:srgbClr val="000000"/>
                </a:solidFill>
                <a:effectLst/>
                <a:latin typeface="Times New Roman" pitchFamily="18" charset="0"/>
                <a:cs typeface="Times New Roman" pitchFamily="18" charset="0"/>
              </a:rPr>
              <a:t>2. Органы государственной власти субъекта </a:t>
            </a:r>
            <a:r>
              <a:rPr lang="ru-RU" sz="2200" b="0" i="1" dirty="0" smtClean="0">
                <a:solidFill>
                  <a:srgbClr val="000000"/>
                </a:solidFill>
                <a:effectLst/>
                <a:latin typeface="Times New Roman" pitchFamily="18" charset="0"/>
                <a:cs typeface="Times New Roman" pitchFamily="18" charset="0"/>
              </a:rPr>
              <a:t>создают </a:t>
            </a:r>
            <a:r>
              <a:rPr lang="ru-RU" sz="2200" b="0" i="1" u="sng" dirty="0" smtClean="0">
                <a:solidFill>
                  <a:srgbClr val="000000"/>
                </a:solidFill>
                <a:effectLst/>
                <a:latin typeface="Times New Roman" pitchFamily="18" charset="0"/>
                <a:cs typeface="Times New Roman" pitchFamily="18" charset="0"/>
              </a:rPr>
              <a:t>общий</a:t>
            </a:r>
            <a:r>
              <a:rPr lang="ru-RU" sz="2200" b="0" i="1" dirty="0" smtClean="0">
                <a:solidFill>
                  <a:srgbClr val="000000"/>
                </a:solidFill>
                <a:effectLst/>
                <a:latin typeface="Times New Roman" pitchFamily="18" charset="0"/>
                <a:cs typeface="Times New Roman" pitchFamily="18" charset="0"/>
              </a:rPr>
              <a:t> список по региону, а также список </a:t>
            </a:r>
            <a:r>
              <a:rPr lang="ru-RU" sz="2200" b="0" i="1" u="sng" dirty="0" err="1" smtClean="0">
                <a:solidFill>
                  <a:srgbClr val="000000"/>
                </a:solidFill>
                <a:effectLst/>
                <a:latin typeface="Times New Roman" pitchFamily="18" charset="0"/>
                <a:cs typeface="Times New Roman" pitchFamily="18" charset="0"/>
              </a:rPr>
              <a:t>внеочередников</a:t>
            </a:r>
            <a:r>
              <a:rPr lang="ru-RU" sz="2200" b="0" i="1" dirty="0" smtClean="0">
                <a:solidFill>
                  <a:srgbClr val="000000"/>
                </a:solidFill>
                <a:effectLst/>
                <a:latin typeface="Times New Roman" pitchFamily="18" charset="0"/>
                <a:cs typeface="Times New Roman" pitchFamily="18" charset="0"/>
              </a:rPr>
              <a:t> (гражданин может значится в этих списках под разными номерами, например, в местном - № 23, а в областном уже № 76).</a:t>
            </a:r>
            <a:r>
              <a:rPr lang="ru-RU" sz="2200" dirty="0" smtClean="0">
                <a:solidFill>
                  <a:srgbClr val="000000"/>
                </a:solidFill>
                <a:effectLst/>
                <a:latin typeface="Times New Roman" pitchFamily="18" charset="0"/>
                <a:cs typeface="Times New Roman" pitchFamily="18" charset="0"/>
              </a:rPr>
              <a:t/>
            </a:r>
            <a:br>
              <a:rPr lang="ru-RU" sz="2200" dirty="0" smtClean="0">
                <a:solidFill>
                  <a:srgbClr val="000000"/>
                </a:solidFill>
                <a:effectLst/>
                <a:latin typeface="Times New Roman" pitchFamily="18" charset="0"/>
                <a:cs typeface="Times New Roman" pitchFamily="18" charset="0"/>
              </a:rPr>
            </a:br>
            <a:r>
              <a:rPr lang="ru-RU" sz="2200" dirty="0" smtClean="0">
                <a:solidFill>
                  <a:srgbClr val="000000"/>
                </a:solidFill>
                <a:effectLst/>
                <a:latin typeface="Times New Roman" pitchFamily="18" charset="0"/>
                <a:cs typeface="Times New Roman" pitchFamily="18" charset="0"/>
              </a:rPr>
              <a:t>3. Региональные власти подают заявку в Федеральный орган исполнительной власти на выделение субвенций для субсидирования граждан, состоящих на учете. </a:t>
            </a:r>
            <a:r>
              <a:rPr lang="ru-RU" sz="2200" b="0" i="1" dirty="0" smtClean="0">
                <a:solidFill>
                  <a:srgbClr val="000000"/>
                </a:solidFill>
                <a:effectLst/>
                <a:latin typeface="Times New Roman" pitchFamily="18" charset="0"/>
                <a:cs typeface="Times New Roman" pitchFamily="18" charset="0"/>
              </a:rPr>
              <a:t>По мере выделения субвенций на регион, местные органы власти распределяют их среди нуждающихся путем безналичного целевого направления, из расчета, нормы положенной жилой площади и среднерыночной стоимости одного квадратного метра жилья в конкретном регионе.</a:t>
            </a:r>
            <a:r>
              <a:rPr lang="ru-RU" sz="2300" b="0" dirty="0" smtClean="0">
                <a:solidFill>
                  <a:schemeClr val="bg1"/>
                </a:solidFill>
                <a:effectLst/>
                <a:latin typeface="+mn-lt"/>
              </a:rPr>
              <a:t/>
            </a:r>
            <a:br>
              <a:rPr lang="ru-RU" sz="2300" b="0" dirty="0" smtClean="0">
                <a:solidFill>
                  <a:schemeClr val="bg1"/>
                </a:solidFill>
                <a:effectLst/>
                <a:latin typeface="+mn-lt"/>
              </a:rPr>
            </a:br>
            <a:r>
              <a:rPr lang="ru-RU" sz="2400" dirty="0">
                <a:solidFill>
                  <a:schemeClr val="bg1"/>
                </a:solidFill>
                <a:effectLst/>
                <a:latin typeface="+mn-lt"/>
              </a:rPr>
              <a:t/>
            </a:r>
            <a:br>
              <a:rPr lang="ru-RU" sz="2400" dirty="0">
                <a:solidFill>
                  <a:schemeClr val="bg1"/>
                </a:solidFill>
                <a:effectLst/>
                <a:latin typeface="+mn-lt"/>
              </a:rPr>
            </a:br>
            <a:endParaRPr lang="ru-RU" sz="2400" dirty="0">
              <a:solidFill>
                <a:schemeClr val="bg1"/>
              </a:solidFill>
              <a:effectLst/>
              <a:latin typeface="+mn-lt"/>
            </a:endParaRPr>
          </a:p>
        </p:txBody>
      </p:sp>
      <p:sp>
        <p:nvSpPr>
          <p:cNvPr id="3" name="TextBox 2"/>
          <p:cNvSpPr txBox="1"/>
          <p:nvPr/>
        </p:nvSpPr>
        <p:spPr>
          <a:xfrm>
            <a:off x="971600" y="332656"/>
            <a:ext cx="6984776" cy="1569660"/>
          </a:xfrm>
          <a:prstGeom prst="rect">
            <a:avLst/>
          </a:prstGeom>
          <a:noFill/>
        </p:spPr>
        <p:txBody>
          <a:bodyPr wrap="square" rtlCol="0">
            <a:spAutoFit/>
          </a:bodyPr>
          <a:lstStyle/>
          <a:p>
            <a:pPr algn="ctr"/>
            <a:r>
              <a:rPr lang="ru-RU" sz="2400" b="1" dirty="0" smtClean="0">
                <a:solidFill>
                  <a:srgbClr val="FF0000"/>
                </a:solidFill>
              </a:rPr>
              <a:t>Порядок ведения учета граждан, нуждающихся в улучшении жилищных условий регламентируется региональными и местными нормативно-правовыми актами </a:t>
            </a:r>
            <a:endParaRPr lang="ru-RU" sz="2400" b="1" dirty="0"/>
          </a:p>
        </p:txBody>
      </p:sp>
    </p:spTree>
    <p:extLst>
      <p:ext uri="{BB962C8B-B14F-4D97-AF65-F5344CB8AC3E}">
        <p14:creationId xmlns="" xmlns:p14="http://schemas.microsoft.com/office/powerpoint/2010/main" val="3518015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0"/>
            <a:ext cx="6552728" cy="830997"/>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pPr algn="ctr"/>
            <a:r>
              <a:rPr lang="ru-RU" sz="2400" b="1" dirty="0" smtClean="0">
                <a:solidFill>
                  <a:srgbClr val="FF0000"/>
                </a:solidFill>
              </a:rPr>
              <a:t>Возможности получения жилых помещений согласно Федерального законодательства РФ</a:t>
            </a:r>
            <a:endParaRPr lang="ru-RU" sz="2400" b="1" dirty="0">
              <a:solidFill>
                <a:srgbClr val="FF0000"/>
              </a:solidFill>
            </a:endParaRPr>
          </a:p>
        </p:txBody>
      </p:sp>
      <p:sp>
        <p:nvSpPr>
          <p:cNvPr id="4" name="Скругленный прямоугольник 3"/>
          <p:cNvSpPr/>
          <p:nvPr/>
        </p:nvSpPr>
        <p:spPr>
          <a:xfrm>
            <a:off x="395536" y="980728"/>
            <a:ext cx="1872208"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00" dirty="0" smtClean="0">
              <a:solidFill>
                <a:schemeClr val="bg1"/>
              </a:solidFill>
            </a:endParaRPr>
          </a:p>
          <a:p>
            <a:pPr algn="ctr"/>
            <a:r>
              <a:rPr lang="ru-RU" sz="1000" dirty="0" smtClean="0">
                <a:solidFill>
                  <a:schemeClr val="bg1"/>
                </a:solidFill>
              </a:rPr>
              <a:t>Федеральный закон от 07.02.2011 N 3-ФЗ</a:t>
            </a:r>
            <a:br>
              <a:rPr lang="ru-RU" sz="1000" dirty="0" smtClean="0">
                <a:solidFill>
                  <a:schemeClr val="bg1"/>
                </a:solidFill>
              </a:rPr>
            </a:br>
            <a:r>
              <a:rPr lang="ru-RU" sz="1000" dirty="0" smtClean="0">
                <a:solidFill>
                  <a:schemeClr val="bg1"/>
                </a:solidFill>
              </a:rPr>
              <a:t>(ред. от 03.02.2014)</a:t>
            </a:r>
            <a:r>
              <a:rPr lang="ru-RU" sz="1000" b="1" dirty="0" smtClean="0">
                <a:solidFill>
                  <a:schemeClr val="bg1"/>
                </a:solidFill>
              </a:rPr>
              <a:t/>
            </a:r>
            <a:br>
              <a:rPr lang="ru-RU" sz="1000" b="1" dirty="0" smtClean="0">
                <a:solidFill>
                  <a:schemeClr val="bg1"/>
                </a:solidFill>
              </a:rPr>
            </a:br>
            <a:r>
              <a:rPr lang="ru-RU" sz="1200" b="1" dirty="0" smtClean="0">
                <a:solidFill>
                  <a:schemeClr val="bg1"/>
                </a:solidFill>
              </a:rPr>
              <a:t>"О полиции"</a:t>
            </a:r>
            <a:r>
              <a:rPr lang="ru-RU" sz="1000" dirty="0" smtClean="0">
                <a:solidFill>
                  <a:schemeClr val="bg1"/>
                </a:solidFill>
              </a:rPr>
              <a:t/>
            </a:r>
            <a:br>
              <a:rPr lang="ru-RU" sz="1000" dirty="0" smtClean="0">
                <a:solidFill>
                  <a:schemeClr val="bg1"/>
                </a:solidFill>
              </a:rPr>
            </a:br>
            <a:r>
              <a:rPr lang="ru-RU" sz="1000" i="1" dirty="0" smtClean="0">
                <a:solidFill>
                  <a:schemeClr val="bg1"/>
                </a:solidFill>
              </a:rPr>
              <a:t>Статья 44. Право сотрудника полиции на жилищное обеспечение </a:t>
            </a:r>
          </a:p>
          <a:p>
            <a:pPr algn="ctr"/>
            <a:endParaRPr lang="ru-RU" sz="1600" dirty="0"/>
          </a:p>
        </p:txBody>
      </p:sp>
      <p:sp>
        <p:nvSpPr>
          <p:cNvPr id="5" name="Скругленный прямоугольник 4"/>
          <p:cNvSpPr/>
          <p:nvPr/>
        </p:nvSpPr>
        <p:spPr>
          <a:xfrm>
            <a:off x="3635896" y="3068960"/>
            <a:ext cx="2304256"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bg1"/>
                </a:solidFill>
              </a:rPr>
              <a:t>Федеральный закон от 12.01.1995 N 5-ФЗ </a:t>
            </a:r>
          </a:p>
          <a:p>
            <a:pPr algn="ctr"/>
            <a:r>
              <a:rPr lang="ru-RU" sz="1600" b="1" dirty="0" smtClean="0">
                <a:solidFill>
                  <a:schemeClr val="bg1"/>
                </a:solidFill>
              </a:rPr>
              <a:t>«О Ветеранах»</a:t>
            </a:r>
          </a:p>
          <a:p>
            <a:pPr algn="ctr"/>
            <a:endParaRPr lang="ru-RU" sz="1000" dirty="0"/>
          </a:p>
        </p:txBody>
      </p:sp>
      <p:sp>
        <p:nvSpPr>
          <p:cNvPr id="6" name="Скругленный прямоугольник 5"/>
          <p:cNvSpPr/>
          <p:nvPr/>
        </p:nvSpPr>
        <p:spPr>
          <a:xfrm>
            <a:off x="6732240" y="2641953"/>
            <a:ext cx="1800200"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bg1"/>
                </a:solidFill>
              </a:rPr>
              <a:t>Право на получение жилья возникающие на </a:t>
            </a:r>
            <a:r>
              <a:rPr lang="ru-RU" sz="1000" b="1" dirty="0" smtClean="0">
                <a:solidFill>
                  <a:schemeClr val="bg1"/>
                </a:solidFill>
              </a:rPr>
              <a:t>основании других ФЗ </a:t>
            </a:r>
            <a:r>
              <a:rPr lang="ru-RU" sz="1000" dirty="0" smtClean="0">
                <a:solidFill>
                  <a:schemeClr val="bg1"/>
                </a:solidFill>
              </a:rPr>
              <a:t>регламентирующих и наделяющих правом граждан исходя из их социального статуса и места работы</a:t>
            </a:r>
            <a:endParaRPr lang="ru-RU" sz="1000" dirty="0">
              <a:solidFill>
                <a:schemeClr val="bg1"/>
              </a:solidFill>
            </a:endParaRPr>
          </a:p>
        </p:txBody>
      </p:sp>
      <p:sp>
        <p:nvSpPr>
          <p:cNvPr id="7" name="Скругленный прямоугольник 6"/>
          <p:cNvSpPr/>
          <p:nvPr/>
        </p:nvSpPr>
        <p:spPr>
          <a:xfrm>
            <a:off x="2771800" y="908720"/>
            <a:ext cx="172819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00" dirty="0" smtClean="0"/>
          </a:p>
          <a:p>
            <a:pPr algn="ctr"/>
            <a:endParaRPr lang="ru-RU" sz="800" dirty="0" smtClean="0"/>
          </a:p>
          <a:p>
            <a:pPr algn="ctr"/>
            <a:endParaRPr lang="ru-RU" sz="800" dirty="0" smtClean="0"/>
          </a:p>
          <a:p>
            <a:pPr algn="ctr"/>
            <a:r>
              <a:rPr lang="ru-RU" sz="1000" dirty="0" smtClean="0">
                <a:solidFill>
                  <a:schemeClr val="bg1"/>
                </a:solidFill>
              </a:rPr>
              <a:t>Федеральный закон от 27.05.1998 N 76-ФЗ</a:t>
            </a:r>
            <a:br>
              <a:rPr lang="ru-RU" sz="1000" dirty="0" smtClean="0">
                <a:solidFill>
                  <a:schemeClr val="bg1"/>
                </a:solidFill>
              </a:rPr>
            </a:br>
            <a:r>
              <a:rPr lang="ru-RU" sz="1000" dirty="0" smtClean="0">
                <a:solidFill>
                  <a:schemeClr val="bg1"/>
                </a:solidFill>
              </a:rPr>
              <a:t>(ред. от 03.02.2014)</a:t>
            </a:r>
            <a:br>
              <a:rPr lang="ru-RU" sz="1000" dirty="0" smtClean="0">
                <a:solidFill>
                  <a:schemeClr val="bg1"/>
                </a:solidFill>
              </a:rPr>
            </a:br>
            <a:r>
              <a:rPr lang="ru-RU" sz="1200" b="1" dirty="0" smtClean="0">
                <a:solidFill>
                  <a:schemeClr val="bg1"/>
                </a:solidFill>
              </a:rPr>
              <a:t>«О статусе военнослужащих»</a:t>
            </a:r>
            <a:r>
              <a:rPr lang="ru-RU" sz="1000" dirty="0" smtClean="0">
                <a:solidFill>
                  <a:schemeClr val="bg1"/>
                </a:solidFill>
              </a:rPr>
              <a:t/>
            </a:r>
            <a:br>
              <a:rPr lang="ru-RU" sz="1000" dirty="0" smtClean="0">
                <a:solidFill>
                  <a:schemeClr val="bg1"/>
                </a:solidFill>
              </a:rPr>
            </a:br>
            <a:r>
              <a:rPr lang="ru-RU" sz="1000" i="1" dirty="0" smtClean="0">
                <a:solidFill>
                  <a:schemeClr val="bg1"/>
                </a:solidFill>
              </a:rPr>
              <a:t>Статья 23. Увольнение граждан с военной службы и право на трудоустройство</a:t>
            </a:r>
            <a:r>
              <a:rPr lang="ru-RU" i="1" dirty="0" smtClean="0"/>
              <a:t/>
            </a:r>
            <a:br>
              <a:rPr lang="ru-RU" i="1" dirty="0" smtClean="0"/>
            </a:br>
            <a:endParaRPr lang="ru-RU" i="1" dirty="0"/>
          </a:p>
        </p:txBody>
      </p:sp>
      <p:sp>
        <p:nvSpPr>
          <p:cNvPr id="8" name="Скругленный прямоугольник 7"/>
          <p:cNvSpPr/>
          <p:nvPr/>
        </p:nvSpPr>
        <p:spPr>
          <a:xfrm>
            <a:off x="4932040" y="980728"/>
            <a:ext cx="1728192"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bg1"/>
                </a:solidFill>
              </a:rPr>
              <a:t>Федеральный закон от 17.01.1992 N 2202-1</a:t>
            </a:r>
            <a:br>
              <a:rPr lang="ru-RU" sz="1000" dirty="0" smtClean="0">
                <a:solidFill>
                  <a:schemeClr val="bg1"/>
                </a:solidFill>
              </a:rPr>
            </a:br>
            <a:r>
              <a:rPr lang="ru-RU" sz="1000" dirty="0" smtClean="0">
                <a:solidFill>
                  <a:schemeClr val="bg1"/>
                </a:solidFill>
              </a:rPr>
              <a:t>(ред. от 03.02.2014</a:t>
            </a:r>
            <a:r>
              <a:rPr lang="ru-RU" sz="900" dirty="0" smtClean="0">
                <a:solidFill>
                  <a:schemeClr val="bg1"/>
                </a:solidFill>
              </a:rPr>
              <a:t>)</a:t>
            </a:r>
            <a:r>
              <a:rPr lang="ru-RU" sz="1000" dirty="0" smtClean="0">
                <a:solidFill>
                  <a:schemeClr val="bg1"/>
                </a:solidFill>
              </a:rPr>
              <a:t/>
            </a:r>
            <a:br>
              <a:rPr lang="ru-RU" sz="1000" dirty="0" smtClean="0">
                <a:solidFill>
                  <a:schemeClr val="bg1"/>
                </a:solidFill>
              </a:rPr>
            </a:br>
            <a:r>
              <a:rPr lang="ru-RU" sz="1200" b="1" dirty="0" smtClean="0">
                <a:solidFill>
                  <a:schemeClr val="bg1"/>
                </a:solidFill>
              </a:rPr>
              <a:t>«О прокуратуре Российской Федерации»</a:t>
            </a:r>
            <a:r>
              <a:rPr lang="ru-RU" sz="1200" dirty="0" smtClean="0">
                <a:solidFill>
                  <a:schemeClr val="bg1"/>
                </a:solidFill>
              </a:rPr>
              <a:t/>
            </a:r>
            <a:br>
              <a:rPr lang="ru-RU" sz="1200" dirty="0" smtClean="0">
                <a:solidFill>
                  <a:schemeClr val="bg1"/>
                </a:solidFill>
              </a:rPr>
            </a:br>
            <a:r>
              <a:rPr lang="ru-RU" sz="1000" i="1" dirty="0" smtClean="0">
                <a:solidFill>
                  <a:schemeClr val="bg1"/>
                </a:solidFill>
              </a:rPr>
              <a:t>Статья 44. Материальное и социальное обеспечение прокурорских работников</a:t>
            </a:r>
            <a:endParaRPr lang="ru-RU" sz="1000" i="1" dirty="0">
              <a:solidFill>
                <a:schemeClr val="bg1"/>
              </a:solidFill>
            </a:endParaRPr>
          </a:p>
        </p:txBody>
      </p:sp>
      <p:sp>
        <p:nvSpPr>
          <p:cNvPr id="9" name="Скругленный прямоугольник 8"/>
          <p:cNvSpPr/>
          <p:nvPr/>
        </p:nvSpPr>
        <p:spPr>
          <a:xfrm>
            <a:off x="7164288" y="980728"/>
            <a:ext cx="1728192"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bg1"/>
                </a:solidFill>
              </a:rPr>
              <a:t>Закон РФ от 15.05.1991 N 1244-1</a:t>
            </a:r>
            <a:br>
              <a:rPr lang="ru-RU" sz="1000" dirty="0" smtClean="0">
                <a:solidFill>
                  <a:schemeClr val="bg1"/>
                </a:solidFill>
              </a:rPr>
            </a:br>
            <a:r>
              <a:rPr lang="ru-RU" sz="1000" dirty="0" smtClean="0">
                <a:solidFill>
                  <a:schemeClr val="bg1"/>
                </a:solidFill>
              </a:rPr>
              <a:t>(ред. от 21.12.2013)</a:t>
            </a:r>
            <a:br>
              <a:rPr lang="ru-RU" sz="1000" dirty="0" smtClean="0">
                <a:solidFill>
                  <a:schemeClr val="bg1"/>
                </a:solidFill>
              </a:rPr>
            </a:br>
            <a:r>
              <a:rPr lang="ru-RU" sz="1000" b="1" dirty="0" smtClean="0">
                <a:solidFill>
                  <a:schemeClr val="bg1"/>
                </a:solidFill>
              </a:rPr>
              <a:t>"О социальной защите граждан, подвергшихся воздействию радиации вследствие катастрофы на Чернобыльской АЭС"</a:t>
            </a:r>
            <a:br>
              <a:rPr lang="ru-RU" sz="1000" b="1" dirty="0" smtClean="0">
                <a:solidFill>
                  <a:schemeClr val="bg1"/>
                </a:solidFill>
              </a:rPr>
            </a:br>
            <a:endParaRPr lang="ru-RU" sz="1000" b="1" dirty="0">
              <a:solidFill>
                <a:schemeClr val="bg1"/>
              </a:solidFill>
            </a:endParaRPr>
          </a:p>
        </p:txBody>
      </p:sp>
      <p:sp>
        <p:nvSpPr>
          <p:cNvPr id="10" name="Скругленный прямоугольник 9"/>
          <p:cNvSpPr/>
          <p:nvPr/>
        </p:nvSpPr>
        <p:spPr>
          <a:xfrm>
            <a:off x="1115616" y="2636912"/>
            <a:ext cx="1872208" cy="1368152"/>
          </a:xfrm>
          <a:prstGeom prst="roundRect">
            <a:avLst>
              <a:gd name="adj" fmla="val 17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bg1"/>
                </a:solidFill>
              </a:rPr>
              <a:t>Федеральный закон от 21.12.1996 N 159-ФЗ</a:t>
            </a:r>
            <a:br>
              <a:rPr lang="ru-RU" sz="1000" dirty="0" smtClean="0">
                <a:solidFill>
                  <a:schemeClr val="bg1"/>
                </a:solidFill>
              </a:rPr>
            </a:br>
            <a:r>
              <a:rPr lang="ru-RU" sz="1000" dirty="0" smtClean="0">
                <a:solidFill>
                  <a:schemeClr val="bg1"/>
                </a:solidFill>
              </a:rPr>
              <a:t>(ред. от 25.11.2013)</a:t>
            </a:r>
            <a:br>
              <a:rPr lang="ru-RU" sz="1000" dirty="0" smtClean="0">
                <a:solidFill>
                  <a:schemeClr val="bg1"/>
                </a:solidFill>
              </a:rPr>
            </a:br>
            <a:r>
              <a:rPr lang="ru-RU" sz="1000" b="1" dirty="0" smtClean="0">
                <a:solidFill>
                  <a:schemeClr val="bg1"/>
                </a:solidFill>
              </a:rPr>
              <a:t>"О дополнительных гарантиях по социальной поддержке детей-сирот и детей, оставшихся без попечения родителей"</a:t>
            </a:r>
            <a:r>
              <a:rPr lang="ru-RU" sz="1000" b="1" dirty="0" smtClean="0"/>
              <a:t/>
            </a:r>
            <a:br>
              <a:rPr lang="ru-RU" sz="1000" b="1" dirty="0" smtClean="0"/>
            </a:br>
            <a:endParaRPr lang="ru-RU" sz="1000" b="1" dirty="0"/>
          </a:p>
        </p:txBody>
      </p:sp>
      <p:sp>
        <p:nvSpPr>
          <p:cNvPr id="32" name="Скругленный прямоугольник 31"/>
          <p:cNvSpPr/>
          <p:nvPr/>
        </p:nvSpPr>
        <p:spPr>
          <a:xfrm>
            <a:off x="2987824" y="5373216"/>
            <a:ext cx="3456384"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rPr>
              <a:t>Постановка на жилищный учет по категории согласно </a:t>
            </a:r>
          </a:p>
          <a:p>
            <a:pPr algn="ctr"/>
            <a:r>
              <a:rPr lang="ru-RU" b="1" dirty="0" smtClean="0">
                <a:solidFill>
                  <a:srgbClr val="C00000"/>
                </a:solidFill>
              </a:rPr>
              <a:t>ФЗ «О Ветеранах»</a:t>
            </a:r>
            <a:endParaRPr lang="ru-RU" b="1" dirty="0">
              <a:solidFill>
                <a:srgbClr val="C00000"/>
              </a:solidFill>
            </a:endParaRPr>
          </a:p>
        </p:txBody>
      </p:sp>
      <p:sp>
        <p:nvSpPr>
          <p:cNvPr id="12" name="Стрелка вниз 11"/>
          <p:cNvSpPr/>
          <p:nvPr/>
        </p:nvSpPr>
        <p:spPr>
          <a:xfrm>
            <a:off x="4644008" y="4581128"/>
            <a:ext cx="2880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advClick="0" advTm="5000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971600" y="4581128"/>
            <a:ext cx="3024336"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chemeClr val="bg1"/>
                </a:solidFill>
              </a:rPr>
              <a:t>Федеральный закон от 12.01.1995 N 5-ФЗ</a:t>
            </a:r>
            <a:br>
              <a:rPr lang="ru-RU" sz="1600" b="1" dirty="0" smtClean="0">
                <a:solidFill>
                  <a:schemeClr val="bg1"/>
                </a:solidFill>
              </a:rPr>
            </a:br>
            <a:r>
              <a:rPr lang="ru-RU" sz="2800" b="1" dirty="0" smtClean="0">
                <a:solidFill>
                  <a:schemeClr val="bg1"/>
                </a:solidFill>
              </a:rPr>
              <a:t>«О ветеранах»</a:t>
            </a:r>
          </a:p>
          <a:p>
            <a:pPr algn="ctr"/>
            <a:endParaRPr lang="ru-RU" sz="1400" b="1" dirty="0" smtClean="0">
              <a:solidFill>
                <a:schemeClr val="bg1"/>
              </a:solidFill>
            </a:endParaRPr>
          </a:p>
          <a:p>
            <a:pPr algn="ctr"/>
            <a:endParaRPr lang="ru-RU" sz="1000" dirty="0"/>
          </a:p>
        </p:txBody>
      </p:sp>
      <p:cxnSp>
        <p:nvCxnSpPr>
          <p:cNvPr id="4" name="Прямая со стрелкой 3"/>
          <p:cNvCxnSpPr/>
          <p:nvPr/>
        </p:nvCxnSpPr>
        <p:spPr>
          <a:xfrm>
            <a:off x="5364088" y="1700808"/>
            <a:ext cx="792088" cy="504056"/>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Прямая со стрелкой 4"/>
          <p:cNvCxnSpPr/>
          <p:nvPr/>
        </p:nvCxnSpPr>
        <p:spPr>
          <a:xfrm flipH="1">
            <a:off x="2843808" y="1700808"/>
            <a:ext cx="720080" cy="432048"/>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Скругленный прямоугольник 13"/>
          <p:cNvSpPr/>
          <p:nvPr/>
        </p:nvSpPr>
        <p:spPr>
          <a:xfrm>
            <a:off x="323528" y="2204864"/>
            <a:ext cx="432048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bg1"/>
                </a:solidFill>
              </a:rPr>
              <a:t>«</a:t>
            </a:r>
            <a:r>
              <a:rPr lang="ru-RU" sz="2400" b="1" dirty="0" smtClean="0">
                <a:solidFill>
                  <a:schemeClr val="bg1"/>
                </a:solidFill>
              </a:rPr>
              <a:t>Малоимущие</a:t>
            </a:r>
            <a:r>
              <a:rPr lang="ru-RU" sz="2400" dirty="0" smtClean="0">
                <a:solidFill>
                  <a:schemeClr val="bg1"/>
                </a:solidFill>
              </a:rPr>
              <a:t>»</a:t>
            </a:r>
          </a:p>
          <a:p>
            <a:pPr algn="ctr"/>
            <a:r>
              <a:rPr lang="ru-RU" sz="2000" i="1" dirty="0" smtClean="0">
                <a:solidFill>
                  <a:schemeClr val="bg1"/>
                </a:solidFill>
              </a:rPr>
              <a:t>(п.2 ст. 49 ЖК РФ)</a:t>
            </a:r>
            <a:r>
              <a:rPr lang="ru-RU" sz="2000" i="1" dirty="0" smtClean="0">
                <a:solidFill>
                  <a:srgbClr val="C00000"/>
                </a:solidFill>
              </a:rPr>
              <a:t> </a:t>
            </a:r>
          </a:p>
          <a:p>
            <a:pPr algn="ctr"/>
            <a:r>
              <a:rPr lang="ru-RU" i="1" dirty="0" smtClean="0">
                <a:solidFill>
                  <a:srgbClr val="CC0000"/>
                </a:solidFill>
              </a:rPr>
              <a:t>Малоимущие граждане- это граждане, признанные таковыми решением органа местного самоуправления с учетом дохода, который приходится на каждого члена семьи. </a:t>
            </a:r>
            <a:endParaRPr lang="ru-RU" b="1" i="1" dirty="0" smtClean="0">
              <a:solidFill>
                <a:srgbClr val="CC0000"/>
              </a:solidFill>
            </a:endParaRPr>
          </a:p>
          <a:p>
            <a:pPr algn="ctr"/>
            <a:r>
              <a:rPr lang="ru-RU" b="1" dirty="0" smtClean="0">
                <a:solidFill>
                  <a:schemeClr val="bg1"/>
                </a:solidFill>
              </a:rPr>
              <a:t>Кто из ветеранов не встал на очередь до 1 января 2005 года, ставятся только как малоимущие. Имеют право только на получение социального жилья</a:t>
            </a:r>
            <a:endParaRPr lang="ru-RU" sz="1400" b="1" dirty="0" smtClean="0">
              <a:solidFill>
                <a:schemeClr val="bg1"/>
              </a:solidFill>
            </a:endParaRPr>
          </a:p>
          <a:p>
            <a:pPr algn="ctr"/>
            <a:endParaRPr lang="ru-RU" sz="1000" dirty="0"/>
          </a:p>
        </p:txBody>
      </p:sp>
      <p:sp>
        <p:nvSpPr>
          <p:cNvPr id="18" name="Скругленный прямоугольник 17"/>
          <p:cNvSpPr/>
          <p:nvPr/>
        </p:nvSpPr>
        <p:spPr>
          <a:xfrm>
            <a:off x="5220072" y="2276872"/>
            <a:ext cx="3672408" cy="3600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800" dirty="0" smtClean="0">
              <a:solidFill>
                <a:schemeClr val="bg1"/>
              </a:solidFill>
            </a:endParaRPr>
          </a:p>
          <a:p>
            <a:pPr algn="ctr"/>
            <a:r>
              <a:rPr lang="ru-RU" sz="2400" dirty="0" smtClean="0">
                <a:solidFill>
                  <a:schemeClr val="bg1"/>
                </a:solidFill>
              </a:rPr>
              <a:t>«</a:t>
            </a:r>
            <a:r>
              <a:rPr lang="ru-RU" sz="2400" b="1" dirty="0" smtClean="0">
                <a:solidFill>
                  <a:schemeClr val="bg1"/>
                </a:solidFill>
              </a:rPr>
              <a:t>Иные категории</a:t>
            </a:r>
            <a:r>
              <a:rPr lang="ru-RU" sz="2400" dirty="0" smtClean="0">
                <a:solidFill>
                  <a:schemeClr val="bg1"/>
                </a:solidFill>
              </a:rPr>
              <a:t>»</a:t>
            </a:r>
          </a:p>
          <a:p>
            <a:pPr algn="ctr"/>
            <a:r>
              <a:rPr lang="ru-RU" sz="2000" i="1" dirty="0" smtClean="0">
                <a:solidFill>
                  <a:schemeClr val="bg1"/>
                </a:solidFill>
              </a:rPr>
              <a:t>(п.3 ст. 49 ЖК РФ)</a:t>
            </a:r>
          </a:p>
          <a:p>
            <a:pPr algn="ctr"/>
            <a:r>
              <a:rPr lang="ru-RU" i="1" dirty="0" smtClean="0">
                <a:solidFill>
                  <a:srgbClr val="CC0000"/>
                </a:solidFill>
              </a:rPr>
              <a:t>Согласно позиции Верховного Суда РФ, это категории граждан для которых Законами РФ предусмотрено Федеральное субсидирование </a:t>
            </a:r>
          </a:p>
          <a:p>
            <a:pPr algn="ctr"/>
            <a:r>
              <a:rPr lang="ru-RU" b="1" dirty="0" smtClean="0">
                <a:solidFill>
                  <a:schemeClr val="bg1"/>
                </a:solidFill>
              </a:rPr>
              <a:t>Ветераны, которые успели встать на очередь согласно ФЗ «О Ветеранах» </a:t>
            </a:r>
          </a:p>
          <a:p>
            <a:pPr algn="ctr"/>
            <a:r>
              <a:rPr lang="ru-RU" b="1" dirty="0" smtClean="0">
                <a:solidFill>
                  <a:schemeClr val="bg1"/>
                </a:solidFill>
              </a:rPr>
              <a:t>до 1 января 2005 года</a:t>
            </a:r>
            <a:endParaRPr lang="ru-RU" sz="2800" b="1" dirty="0" smtClean="0">
              <a:solidFill>
                <a:schemeClr val="bg1"/>
              </a:solidFill>
            </a:endParaRPr>
          </a:p>
          <a:p>
            <a:pPr algn="ctr"/>
            <a:endParaRPr lang="ru-RU" sz="1400" b="1" dirty="0" smtClean="0">
              <a:solidFill>
                <a:schemeClr val="bg1"/>
              </a:solidFill>
            </a:endParaRPr>
          </a:p>
          <a:p>
            <a:pPr algn="ctr"/>
            <a:endParaRPr lang="ru-RU" sz="1000" dirty="0"/>
          </a:p>
        </p:txBody>
      </p:sp>
      <p:cxnSp>
        <p:nvCxnSpPr>
          <p:cNvPr id="22" name="Прямая со стрелкой 21"/>
          <p:cNvCxnSpPr/>
          <p:nvPr/>
        </p:nvCxnSpPr>
        <p:spPr>
          <a:xfrm flipH="1">
            <a:off x="5220072" y="6021288"/>
            <a:ext cx="723056" cy="504056"/>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Скругленный прямоугольник 24"/>
          <p:cNvSpPr/>
          <p:nvPr/>
        </p:nvSpPr>
        <p:spPr>
          <a:xfrm>
            <a:off x="539552" y="175462"/>
            <a:ext cx="7848872" cy="1453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FF0000"/>
                </a:solidFill>
              </a:rPr>
              <a:t>Некоторые категории согласно ФЗ «О Ветеранах»</a:t>
            </a:r>
          </a:p>
          <a:p>
            <a:pPr marL="342900" indent="-342900">
              <a:buAutoNum type="arabicPeriod"/>
            </a:pPr>
            <a:r>
              <a:rPr lang="ru-RU" i="1" dirty="0" smtClean="0">
                <a:solidFill>
                  <a:srgbClr val="CC0000"/>
                </a:solidFill>
              </a:rPr>
              <a:t>Ветераны боевых действий 2. Инвалиды войны 3. Члены семей погибших ветеранов (инвалидов) боевых действий – все ВЕТЕРАНЫ ставятся на очередь по правилам </a:t>
            </a:r>
            <a:r>
              <a:rPr lang="ru-RU" i="1" u="sng" dirty="0" smtClean="0">
                <a:solidFill>
                  <a:srgbClr val="CC0000"/>
                </a:solidFill>
              </a:rPr>
              <a:t>Жилищного кодекса РФ. </a:t>
            </a:r>
          </a:p>
          <a:p>
            <a:pPr marL="342900" indent="-342900" algn="ctr"/>
            <a:r>
              <a:rPr lang="ru-RU" b="1" dirty="0" smtClean="0">
                <a:solidFill>
                  <a:srgbClr val="FF0000"/>
                </a:solidFill>
              </a:rPr>
              <a:t>Они разделяются:</a:t>
            </a:r>
            <a:endParaRPr lang="ru-RU" b="1" dirty="0">
              <a:solidFill>
                <a:srgbClr val="FF0000"/>
              </a:solidFill>
            </a:endParaRPr>
          </a:p>
        </p:txBody>
      </p:sp>
      <p:cxnSp>
        <p:nvCxnSpPr>
          <p:cNvPr id="10" name="Прямая со стрелкой 9"/>
          <p:cNvCxnSpPr/>
          <p:nvPr/>
        </p:nvCxnSpPr>
        <p:spPr>
          <a:xfrm>
            <a:off x="2843808" y="6021288"/>
            <a:ext cx="792088" cy="504056"/>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619672" y="692696"/>
            <a:ext cx="6192688"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FF0000"/>
                </a:solidFill>
              </a:rPr>
              <a:t>Подлежащие постановке </a:t>
            </a:r>
          </a:p>
          <a:p>
            <a:pPr algn="ctr"/>
            <a:r>
              <a:rPr lang="ru-RU" sz="2400" dirty="0" smtClean="0">
                <a:solidFill>
                  <a:srgbClr val="FF0000"/>
                </a:solidFill>
              </a:rPr>
              <a:t>на жилищный учет (ВЕТЕРАНЫ) должны быть признаны </a:t>
            </a:r>
            <a:r>
              <a:rPr lang="ru-RU" sz="2400" b="1" dirty="0" smtClean="0">
                <a:solidFill>
                  <a:srgbClr val="FF0000"/>
                </a:solidFill>
              </a:rPr>
              <a:t>НУЖДАЮЩИМИСЯ </a:t>
            </a:r>
            <a:r>
              <a:rPr lang="ru-RU" sz="2400" dirty="0" smtClean="0">
                <a:solidFill>
                  <a:srgbClr val="FF0000"/>
                </a:solidFill>
              </a:rPr>
              <a:t>по правилам</a:t>
            </a:r>
            <a:r>
              <a:rPr lang="ru-RU" sz="2400" b="1" dirty="0" smtClean="0">
                <a:solidFill>
                  <a:srgbClr val="FF0000"/>
                </a:solidFill>
              </a:rPr>
              <a:t> </a:t>
            </a:r>
            <a:r>
              <a:rPr lang="ru-RU" sz="2400" dirty="0" smtClean="0">
                <a:solidFill>
                  <a:srgbClr val="FF0000"/>
                </a:solidFill>
              </a:rPr>
              <a:t>ст. 51 ЖК РФ</a:t>
            </a:r>
            <a:endParaRPr lang="ru-RU" sz="2400" dirty="0">
              <a:solidFill>
                <a:srgbClr val="FF0000"/>
              </a:solidFill>
            </a:endParaRPr>
          </a:p>
        </p:txBody>
      </p:sp>
      <p:sp>
        <p:nvSpPr>
          <p:cNvPr id="4" name="Прямоугольник 3"/>
          <p:cNvSpPr/>
          <p:nvPr/>
        </p:nvSpPr>
        <p:spPr>
          <a:xfrm>
            <a:off x="40089" y="2547570"/>
            <a:ext cx="1872208" cy="17983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bg1"/>
                </a:solidFill>
              </a:rPr>
              <a:t>н</a:t>
            </a:r>
            <a:r>
              <a:rPr lang="ru-RU" sz="1600" b="1" dirty="0" smtClean="0">
                <a:solidFill>
                  <a:schemeClr val="bg1"/>
                </a:solidFill>
              </a:rPr>
              <a:t>е являющиеся собственниками либо нанимателями жилых помещений</a:t>
            </a:r>
            <a:endParaRPr lang="ru-RU" sz="1600" b="1" dirty="0">
              <a:solidFill>
                <a:schemeClr val="bg1"/>
              </a:solidFill>
            </a:endParaRPr>
          </a:p>
        </p:txBody>
      </p:sp>
      <p:sp>
        <p:nvSpPr>
          <p:cNvPr id="5" name="Прямоугольник 4"/>
          <p:cNvSpPr/>
          <p:nvPr/>
        </p:nvSpPr>
        <p:spPr>
          <a:xfrm>
            <a:off x="1979712" y="4077072"/>
            <a:ext cx="1800200" cy="199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chemeClr val="bg1"/>
                </a:solidFill>
              </a:rPr>
              <a:t>обеспеченные жилой площадью менее учетной нормы</a:t>
            </a:r>
          </a:p>
          <a:p>
            <a:pPr algn="ctr"/>
            <a:r>
              <a:rPr lang="ru-RU" sz="1600" b="1" dirty="0" smtClean="0">
                <a:solidFill>
                  <a:schemeClr val="bg1"/>
                </a:solidFill>
              </a:rPr>
              <a:t>(устанавливается местной властью)</a:t>
            </a:r>
            <a:endParaRPr lang="ru-RU" sz="1600" b="1" dirty="0">
              <a:solidFill>
                <a:schemeClr val="bg1"/>
              </a:solidFill>
            </a:endParaRPr>
          </a:p>
        </p:txBody>
      </p:sp>
      <p:sp>
        <p:nvSpPr>
          <p:cNvPr id="6" name="Прямоугольник 5"/>
          <p:cNvSpPr/>
          <p:nvPr/>
        </p:nvSpPr>
        <p:spPr>
          <a:xfrm>
            <a:off x="3923928" y="4365104"/>
            <a:ext cx="187220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bg1"/>
                </a:solidFill>
              </a:rPr>
              <a:t>ж</a:t>
            </a:r>
            <a:r>
              <a:rPr lang="ru-RU" sz="1600" b="1" dirty="0" smtClean="0">
                <a:solidFill>
                  <a:schemeClr val="bg1"/>
                </a:solidFill>
              </a:rPr>
              <a:t>ильё не соответствует установленным требованиям </a:t>
            </a:r>
            <a:endParaRPr lang="ru-RU" sz="1600" b="1" dirty="0">
              <a:solidFill>
                <a:schemeClr val="bg1"/>
              </a:solidFill>
            </a:endParaRPr>
          </a:p>
        </p:txBody>
      </p:sp>
      <p:sp>
        <p:nvSpPr>
          <p:cNvPr id="7" name="Прямоугольник 6"/>
          <p:cNvSpPr/>
          <p:nvPr/>
        </p:nvSpPr>
        <p:spPr>
          <a:xfrm>
            <a:off x="6300192" y="2996952"/>
            <a:ext cx="2843808" cy="326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bg1"/>
                </a:solidFill>
              </a:rPr>
              <a:t>и</a:t>
            </a:r>
            <a:r>
              <a:rPr lang="ru-RU" sz="1600" b="1" dirty="0" smtClean="0">
                <a:solidFill>
                  <a:schemeClr val="bg1"/>
                </a:solidFill>
              </a:rPr>
              <a:t>меется больной</a:t>
            </a:r>
            <a:r>
              <a:rPr lang="ru-RU" sz="1600" dirty="0" smtClean="0">
                <a:solidFill>
                  <a:schemeClr val="bg1"/>
                </a:solidFill>
              </a:rPr>
              <a:t>, </a:t>
            </a:r>
            <a:r>
              <a:rPr lang="ru-RU" sz="1600" b="1" dirty="0" smtClean="0">
                <a:solidFill>
                  <a:schemeClr val="bg1"/>
                </a:solidFill>
              </a:rPr>
              <a:t>страдающий тяжелой формой хронического заболевания, при которой совместное проживание с ним в одной квартире невозможно </a:t>
            </a:r>
          </a:p>
          <a:p>
            <a:pPr algn="ctr"/>
            <a:r>
              <a:rPr lang="ru-RU" sz="1600" b="1" dirty="0" smtClean="0">
                <a:solidFill>
                  <a:schemeClr val="bg1"/>
                </a:solidFill>
              </a:rPr>
              <a:t>(перечень заболеваний установлен Постановлением Правительства РФ)</a:t>
            </a:r>
            <a:endParaRPr lang="ru-RU" sz="1600" b="1" dirty="0">
              <a:solidFill>
                <a:schemeClr val="bg1"/>
              </a:solidFill>
            </a:endParaRPr>
          </a:p>
        </p:txBody>
      </p:sp>
      <p:cxnSp>
        <p:nvCxnSpPr>
          <p:cNvPr id="9" name="Прямая со стрелкой 8"/>
          <p:cNvCxnSpPr/>
          <p:nvPr/>
        </p:nvCxnSpPr>
        <p:spPr>
          <a:xfrm flipH="1">
            <a:off x="2051720" y="2420888"/>
            <a:ext cx="499462" cy="3809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Прямая со стрелкой 10"/>
          <p:cNvCxnSpPr/>
          <p:nvPr/>
        </p:nvCxnSpPr>
        <p:spPr>
          <a:xfrm flipH="1">
            <a:off x="2987824" y="2348880"/>
            <a:ext cx="504056" cy="15841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p:nvPr/>
        </p:nvCxnSpPr>
        <p:spPr>
          <a:xfrm>
            <a:off x="4860032" y="2348880"/>
            <a:ext cx="0" cy="19442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a:off x="6516216" y="2348880"/>
            <a:ext cx="864096" cy="5760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p:nvPr/>
        </p:nvCxnSpPr>
        <p:spPr>
          <a:xfrm flipH="1">
            <a:off x="4716016" y="0"/>
            <a:ext cx="2976" cy="648072"/>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50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980728"/>
            <a:ext cx="8640960" cy="5688632"/>
          </a:xfrm>
        </p:spPr>
        <p:txBody>
          <a:bodyPr>
            <a:noAutofit/>
          </a:bodyPr>
          <a:lstStyle/>
          <a:p>
            <a:pPr algn="just">
              <a:buNone/>
            </a:pPr>
            <a:r>
              <a:rPr lang="ru-RU" sz="1800" b="1" dirty="0" smtClean="0">
                <a:solidFill>
                  <a:schemeClr val="bg1"/>
                </a:solidFill>
              </a:rPr>
              <a:t>1. Заявительный порядок. </a:t>
            </a:r>
            <a:r>
              <a:rPr lang="ru-RU" sz="1800" i="1" dirty="0" smtClean="0">
                <a:solidFill>
                  <a:schemeClr val="bg1"/>
                </a:solidFill>
              </a:rPr>
              <a:t>Регламентируется нормативно-правовыми актами муниципалитетов. Необходимо обратиться в орган местного самоуправления по месту регистрации с </a:t>
            </a:r>
            <a:r>
              <a:rPr lang="ru-RU" sz="1800" i="1" u="sng" dirty="0" smtClean="0">
                <a:solidFill>
                  <a:schemeClr val="bg1"/>
                </a:solidFill>
              </a:rPr>
              <a:t>письменным заявлением</a:t>
            </a:r>
            <a:r>
              <a:rPr lang="ru-RU" sz="1800" i="1" dirty="0" smtClean="0">
                <a:solidFill>
                  <a:schemeClr val="bg1"/>
                </a:solidFill>
              </a:rPr>
              <a:t>, предоставив примерный пакет документов (регламентируется местным органом власти):</a:t>
            </a:r>
          </a:p>
          <a:p>
            <a:pPr algn="just">
              <a:buNone/>
            </a:pPr>
            <a:r>
              <a:rPr lang="ru-RU" sz="1800" i="1" dirty="0" smtClean="0">
                <a:solidFill>
                  <a:schemeClr val="bg1"/>
                </a:solidFill>
              </a:rPr>
              <a:t>- документы подтверждающие личности всех проживающих в жилом помещении (паспорта, свидетельства о рождении, свидетельства о браке);</a:t>
            </a:r>
          </a:p>
          <a:p>
            <a:pPr algn="just">
              <a:buNone/>
            </a:pPr>
            <a:r>
              <a:rPr lang="ru-RU" sz="1800" i="1" dirty="0" smtClean="0">
                <a:solidFill>
                  <a:schemeClr val="bg1"/>
                </a:solidFill>
              </a:rPr>
              <a:t>- документы о наличии отсутствии собственности у всех проживающих;</a:t>
            </a:r>
          </a:p>
          <a:p>
            <a:pPr algn="just">
              <a:buNone/>
            </a:pPr>
            <a:r>
              <a:rPr lang="ru-RU" sz="1800" i="1" dirty="0" smtClean="0">
                <a:solidFill>
                  <a:schemeClr val="bg1"/>
                </a:solidFill>
              </a:rPr>
              <a:t>- справки из РЭУ: о составе семьи, выписка из лицевого счета, выписка из домовой книги;</a:t>
            </a:r>
          </a:p>
          <a:p>
            <a:pPr algn="just">
              <a:buNone/>
            </a:pPr>
            <a:r>
              <a:rPr lang="ru-RU" sz="1800" i="1" dirty="0" smtClean="0">
                <a:solidFill>
                  <a:schemeClr val="bg1"/>
                </a:solidFill>
              </a:rPr>
              <a:t>-иные документы подтверждающие нуждаемость согласно ст. 51 ЖК РФ: заключения о непригодности жилья для проживания, справки из мед. учреждений и т.д., согласно правил определяемых местным органом власти. </a:t>
            </a:r>
          </a:p>
          <a:p>
            <a:pPr algn="just">
              <a:buNone/>
            </a:pPr>
            <a:r>
              <a:rPr lang="ru-RU" sz="1800" b="1" dirty="0" smtClean="0">
                <a:solidFill>
                  <a:schemeClr val="bg1"/>
                </a:solidFill>
              </a:rPr>
              <a:t>2. Обязательный ответ (в постановке или отказе в постановке на учет) Жилищного управления по итогам рассмотрения заявления. </a:t>
            </a:r>
            <a:r>
              <a:rPr lang="ru-RU" sz="1800" i="1" dirty="0" smtClean="0">
                <a:solidFill>
                  <a:schemeClr val="bg1"/>
                </a:solidFill>
              </a:rPr>
              <a:t>По истечении месячного срока рассмотрения предоставленных документов дается ответ в письменной форме о включении в список очередников с указанием номера в очереди либо об отказе с объяснением причины невозможности постановки на учет, который ветеран имеет право в 3 (трех) месячный срок обжаловать в суде. </a:t>
            </a:r>
            <a:endParaRPr lang="ru-RU" sz="1800" i="1" dirty="0">
              <a:solidFill>
                <a:schemeClr val="bg1"/>
              </a:solidFill>
            </a:endParaRPr>
          </a:p>
        </p:txBody>
      </p:sp>
      <p:sp>
        <p:nvSpPr>
          <p:cNvPr id="5" name="TextBox 4"/>
          <p:cNvSpPr txBox="1"/>
          <p:nvPr/>
        </p:nvSpPr>
        <p:spPr>
          <a:xfrm>
            <a:off x="1115616" y="188640"/>
            <a:ext cx="7272808" cy="830997"/>
          </a:xfrm>
          <a:prstGeom prst="rect">
            <a:avLst/>
          </a:prstGeom>
          <a:noFill/>
        </p:spPr>
        <p:txBody>
          <a:bodyPr wrap="square" rtlCol="0">
            <a:spAutoFit/>
          </a:bodyPr>
          <a:lstStyle/>
          <a:p>
            <a:pPr algn="ctr"/>
            <a:r>
              <a:rPr lang="ru-RU" sz="2400" b="1" dirty="0" smtClean="0">
                <a:solidFill>
                  <a:srgbClr val="FF0000"/>
                </a:solidFill>
              </a:rPr>
              <a:t>Порядок постановки на жилищный учет </a:t>
            </a:r>
          </a:p>
          <a:p>
            <a:pPr algn="ctr"/>
            <a:r>
              <a:rPr lang="ru-RU" sz="2400" dirty="0" smtClean="0">
                <a:solidFill>
                  <a:srgbClr val="FF0000"/>
                </a:solidFill>
              </a:rPr>
              <a:t>(ст. 52 ЖК РФ)</a:t>
            </a:r>
            <a:endParaRPr lang="ru-RU" sz="2400" dirty="0">
              <a:solidFill>
                <a:srgbClr val="FF0000"/>
              </a:solidFill>
            </a:endParaRPr>
          </a:p>
        </p:txBody>
      </p:sp>
    </p:spTree>
    <p:extLst>
      <p:ext uri="{BB962C8B-B14F-4D97-AF65-F5344CB8AC3E}">
        <p14:creationId xmlns="" xmlns:p14="http://schemas.microsoft.com/office/powerpoint/2010/main" val="3272812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259632" y="548680"/>
            <a:ext cx="691276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FF0000"/>
                </a:solidFill>
              </a:rPr>
              <a:t>Для получения государственной субсидии, на приобретение жилья, согласно </a:t>
            </a:r>
          </a:p>
          <a:p>
            <a:pPr algn="ctr"/>
            <a:r>
              <a:rPr lang="ru-RU" sz="2400" b="1" dirty="0" smtClean="0">
                <a:solidFill>
                  <a:srgbClr val="FF0000"/>
                </a:solidFill>
              </a:rPr>
              <a:t>ФЗ «О ветеранах» необходимо</a:t>
            </a:r>
            <a:endParaRPr lang="ru-RU" sz="2400" b="1" dirty="0">
              <a:solidFill>
                <a:srgbClr val="FF0000"/>
              </a:solidFill>
            </a:endParaRPr>
          </a:p>
        </p:txBody>
      </p:sp>
      <p:sp>
        <p:nvSpPr>
          <p:cNvPr id="5" name="Скругленный прямоугольник 4"/>
          <p:cNvSpPr/>
          <p:nvPr/>
        </p:nvSpPr>
        <p:spPr>
          <a:xfrm>
            <a:off x="755576" y="3861048"/>
            <a:ext cx="3456384"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chemeClr val="bg1"/>
                </a:solidFill>
              </a:rPr>
              <a:t>Являться нуждающимся </a:t>
            </a:r>
            <a:r>
              <a:rPr lang="ru-RU" i="1" dirty="0" smtClean="0">
                <a:solidFill>
                  <a:srgbClr val="C00000"/>
                </a:solidFill>
              </a:rPr>
              <a:t>(условия указаны выше)</a:t>
            </a:r>
            <a:endParaRPr lang="ru-RU" b="1" i="1" dirty="0">
              <a:solidFill>
                <a:srgbClr val="C00000"/>
              </a:solidFill>
            </a:endParaRPr>
          </a:p>
        </p:txBody>
      </p:sp>
      <p:sp>
        <p:nvSpPr>
          <p:cNvPr id="6" name="Скругленный прямоугольник 5"/>
          <p:cNvSpPr/>
          <p:nvPr/>
        </p:nvSpPr>
        <p:spPr>
          <a:xfrm>
            <a:off x="4788024" y="3356992"/>
            <a:ext cx="4067944" cy="27363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chemeClr val="bg1"/>
                </a:solidFill>
              </a:rPr>
              <a:t>Стоять на очереди до 1 января 2005 года</a:t>
            </a:r>
            <a:r>
              <a:rPr lang="ru-RU" sz="2400" b="1" dirty="0" smtClean="0">
                <a:solidFill>
                  <a:schemeClr val="bg1"/>
                </a:solidFill>
              </a:rPr>
              <a:t> </a:t>
            </a:r>
          </a:p>
          <a:p>
            <a:pPr algn="ctr"/>
            <a:r>
              <a:rPr lang="ru-RU" i="1" dirty="0" smtClean="0">
                <a:solidFill>
                  <a:srgbClr val="C00000"/>
                </a:solidFill>
              </a:rPr>
              <a:t>(лица, вставшие на учёт после 1 января 2005 года, обеспечиваются социальным жильем как малоимущие)</a:t>
            </a:r>
            <a:endParaRPr lang="ru-RU" b="1" i="1" dirty="0">
              <a:solidFill>
                <a:srgbClr val="C00000"/>
              </a:solidFill>
            </a:endParaRPr>
          </a:p>
        </p:txBody>
      </p:sp>
      <p:cxnSp>
        <p:nvCxnSpPr>
          <p:cNvPr id="7" name="Прямая со стрелкой 6"/>
          <p:cNvCxnSpPr/>
          <p:nvPr/>
        </p:nvCxnSpPr>
        <p:spPr>
          <a:xfrm flipH="1">
            <a:off x="2627784" y="1916832"/>
            <a:ext cx="720080" cy="1584176"/>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796136" y="1916832"/>
            <a:ext cx="936104" cy="1152128"/>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331640" y="332656"/>
            <a:ext cx="691276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FF0000"/>
                </a:solidFill>
              </a:rPr>
              <a:t>Формы</a:t>
            </a:r>
          </a:p>
          <a:p>
            <a:pPr algn="ctr"/>
            <a:r>
              <a:rPr lang="ru-RU" sz="2400" b="1" dirty="0" smtClean="0">
                <a:solidFill>
                  <a:srgbClr val="FF0000"/>
                </a:solidFill>
              </a:rPr>
              <a:t>приобретение жилья</a:t>
            </a:r>
            <a:endParaRPr lang="ru-RU" sz="2400" b="1" dirty="0">
              <a:solidFill>
                <a:srgbClr val="FF0000"/>
              </a:solidFill>
            </a:endParaRPr>
          </a:p>
        </p:txBody>
      </p:sp>
      <p:cxnSp>
        <p:nvCxnSpPr>
          <p:cNvPr id="6" name="Прямая со стрелкой 5"/>
          <p:cNvCxnSpPr/>
          <p:nvPr/>
        </p:nvCxnSpPr>
        <p:spPr>
          <a:xfrm flipH="1">
            <a:off x="2771800" y="1628800"/>
            <a:ext cx="504056" cy="720080"/>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5652120" y="1628800"/>
            <a:ext cx="576064" cy="720080"/>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Скругленный прямоугольник 7"/>
          <p:cNvSpPr/>
          <p:nvPr/>
        </p:nvSpPr>
        <p:spPr>
          <a:xfrm>
            <a:off x="467544" y="2420888"/>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bg1"/>
                </a:solidFill>
              </a:rPr>
              <a:t>Очередное</a:t>
            </a:r>
            <a:endParaRPr lang="ru-RU" sz="2400" b="1" i="1" dirty="0">
              <a:solidFill>
                <a:schemeClr val="bg1"/>
              </a:solidFill>
            </a:endParaRPr>
          </a:p>
        </p:txBody>
      </p:sp>
      <p:sp>
        <p:nvSpPr>
          <p:cNvPr id="9" name="Скругленный прямоугольник 8"/>
          <p:cNvSpPr/>
          <p:nvPr/>
        </p:nvSpPr>
        <p:spPr>
          <a:xfrm>
            <a:off x="3851920" y="2564904"/>
            <a:ext cx="5040560" cy="3960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bg1"/>
                </a:solidFill>
              </a:rPr>
              <a:t>Вне очереди</a:t>
            </a:r>
          </a:p>
          <a:p>
            <a:pPr algn="ctr"/>
            <a:r>
              <a:rPr lang="ru-RU" i="1" dirty="0" smtClean="0">
                <a:solidFill>
                  <a:srgbClr val="CC0000"/>
                </a:solidFill>
              </a:rPr>
              <a:t>(ст. 57 ЖК РФ) </a:t>
            </a:r>
          </a:p>
          <a:p>
            <a:r>
              <a:rPr lang="ru-RU" i="1" dirty="0" smtClean="0">
                <a:solidFill>
                  <a:srgbClr val="CC0000"/>
                </a:solidFill>
              </a:rPr>
              <a:t>1) граждане, жилые помещения которых в установленном порядке признаны непригодными для проживания, ремонту и реконструкции не подлежат (ветхое жилье, жилые помещения, грозящие обвалом, подлежащие сносу);</a:t>
            </a:r>
            <a:br>
              <a:rPr lang="ru-RU" i="1" dirty="0" smtClean="0">
                <a:solidFill>
                  <a:srgbClr val="CC0000"/>
                </a:solidFill>
              </a:rPr>
            </a:br>
            <a:r>
              <a:rPr lang="ru-RU" i="1" dirty="0" smtClean="0">
                <a:solidFill>
                  <a:srgbClr val="CC0000"/>
                </a:solidFill>
              </a:rPr>
              <a:t>2) граждане, страдающие тяжелыми формами хронических заболеваний, указанных в предусмотренном п.4 ч.1 ст.51 ЖК РФ перечне. </a:t>
            </a:r>
            <a:endParaRPr lang="ru-RU" b="1" i="1" dirty="0" smtClean="0">
              <a:solidFill>
                <a:srgbClr val="CC0000"/>
              </a:solidFill>
            </a:endParaRPr>
          </a:p>
          <a:p>
            <a:pPr algn="ctr"/>
            <a:endParaRPr lang="ru-RU" b="1" i="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0"/>
            <a:ext cx="7416824" cy="830997"/>
          </a:xfrm>
          <a:prstGeom prst="rect">
            <a:avLst/>
          </a:prstGeom>
          <a:noFill/>
          <a:ln>
            <a:noFill/>
          </a:ln>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ru-RU" sz="2400" b="1" dirty="0" smtClean="0">
                <a:solidFill>
                  <a:srgbClr val="FF0000"/>
                </a:solidFill>
              </a:rPr>
              <a:t>Учетная норма выделения жилья для Ветеранов ВОВ и лиц к ним приравненных</a:t>
            </a:r>
            <a:endParaRPr lang="ru-RU" sz="2400" b="1" dirty="0">
              <a:solidFill>
                <a:srgbClr val="FF0000"/>
              </a:solidFill>
            </a:endParaRPr>
          </a:p>
        </p:txBody>
      </p:sp>
      <p:sp>
        <p:nvSpPr>
          <p:cNvPr id="4" name="Скругленный прямоугольник 3"/>
          <p:cNvSpPr/>
          <p:nvPr/>
        </p:nvSpPr>
        <p:spPr>
          <a:xfrm>
            <a:off x="3635895" y="3902077"/>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rPr>
              <a:t>36 кв.метров</a:t>
            </a:r>
          </a:p>
          <a:p>
            <a:pPr algn="ctr"/>
            <a:r>
              <a:rPr lang="ru-RU" b="1" dirty="0" smtClean="0">
                <a:solidFill>
                  <a:srgbClr val="C00000"/>
                </a:solidFill>
              </a:rPr>
              <a:t>положено</a:t>
            </a:r>
          </a:p>
          <a:p>
            <a:pPr algn="ctr"/>
            <a:r>
              <a:rPr lang="ru-RU" sz="1400" dirty="0" smtClean="0">
                <a:solidFill>
                  <a:srgbClr val="C00000"/>
                </a:solidFill>
              </a:rPr>
              <a:t>(ст. 23.2 ФЗ «О ветеранах»)</a:t>
            </a:r>
            <a:endParaRPr lang="ru-RU" sz="1400" dirty="0">
              <a:solidFill>
                <a:srgbClr val="C00000"/>
              </a:solidFill>
            </a:endParaRPr>
          </a:p>
        </p:txBody>
      </p:sp>
      <p:sp>
        <p:nvSpPr>
          <p:cNvPr id="5" name="Овал 4"/>
          <p:cNvSpPr/>
          <p:nvPr/>
        </p:nvSpPr>
        <p:spPr>
          <a:xfrm>
            <a:off x="107504" y="2204864"/>
            <a:ext cx="2376264" cy="15624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rPr>
              <a:t>инвалидам Великой Отечественной войны</a:t>
            </a:r>
            <a:endParaRPr lang="ru-RU" dirty="0">
              <a:solidFill>
                <a:schemeClr val="bg1"/>
              </a:solidFill>
            </a:endParaRPr>
          </a:p>
        </p:txBody>
      </p:sp>
      <p:sp>
        <p:nvSpPr>
          <p:cNvPr id="6" name="Овал 5"/>
          <p:cNvSpPr/>
          <p:nvPr/>
        </p:nvSpPr>
        <p:spPr>
          <a:xfrm>
            <a:off x="467544" y="4797152"/>
            <a:ext cx="2808312"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л</a:t>
            </a:r>
            <a:r>
              <a:rPr lang="ru-RU" dirty="0" smtClean="0">
                <a:solidFill>
                  <a:schemeClr val="bg1"/>
                </a:solidFill>
              </a:rPr>
              <a:t>ицам, работавшим в период Великой Отечественной войны (согласно перечня)</a:t>
            </a:r>
            <a:endParaRPr lang="ru-RU" dirty="0">
              <a:solidFill>
                <a:schemeClr val="bg1"/>
              </a:solidFill>
            </a:endParaRPr>
          </a:p>
        </p:txBody>
      </p:sp>
      <p:sp>
        <p:nvSpPr>
          <p:cNvPr id="7" name="Овал 6"/>
          <p:cNvSpPr/>
          <p:nvPr/>
        </p:nvSpPr>
        <p:spPr>
          <a:xfrm>
            <a:off x="6624228" y="2060848"/>
            <a:ext cx="2376264" cy="15624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rPr>
              <a:t>участникам Великой Отечественной войны</a:t>
            </a:r>
            <a:endParaRPr lang="ru-RU" dirty="0">
              <a:solidFill>
                <a:schemeClr val="bg1"/>
              </a:solidFill>
            </a:endParaRPr>
          </a:p>
        </p:txBody>
      </p:sp>
      <p:sp>
        <p:nvSpPr>
          <p:cNvPr id="8" name="Овал 7"/>
          <p:cNvSpPr/>
          <p:nvPr/>
        </p:nvSpPr>
        <p:spPr>
          <a:xfrm>
            <a:off x="6300192" y="5055840"/>
            <a:ext cx="2664296"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rPr>
              <a:t>лицам, награжденных знаком "Жителю блокадного Ленинграда"</a:t>
            </a:r>
            <a:endParaRPr lang="ru-RU" dirty="0">
              <a:solidFill>
                <a:schemeClr val="bg1"/>
              </a:solidFill>
            </a:endParaRPr>
          </a:p>
        </p:txBody>
      </p:sp>
      <p:sp>
        <p:nvSpPr>
          <p:cNvPr id="9" name="Овал 8"/>
          <p:cNvSpPr/>
          <p:nvPr/>
        </p:nvSpPr>
        <p:spPr>
          <a:xfrm>
            <a:off x="3095836" y="1061827"/>
            <a:ext cx="3528392" cy="1966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rPr>
              <a:t>членам семей погибших (умерших) инвалидов Великой Отечественной войны и участников Великой Отечественной войны</a:t>
            </a:r>
            <a:r>
              <a:rPr lang="ru-RU" dirty="0" smtClean="0"/>
              <a:t>  </a:t>
            </a:r>
            <a:endParaRPr lang="ru-RU" dirty="0"/>
          </a:p>
        </p:txBody>
      </p:sp>
      <p:cxnSp>
        <p:nvCxnSpPr>
          <p:cNvPr id="11" name="Прямая со стрелкой 10"/>
          <p:cNvCxnSpPr/>
          <p:nvPr/>
        </p:nvCxnSpPr>
        <p:spPr>
          <a:xfrm flipV="1">
            <a:off x="4860032" y="3140968"/>
            <a:ext cx="0" cy="5760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p:nvPr/>
        </p:nvCxnSpPr>
        <p:spPr>
          <a:xfrm flipV="1">
            <a:off x="6174176" y="3486053"/>
            <a:ext cx="864096"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flipH="1" flipV="1">
            <a:off x="2411760" y="3429000"/>
            <a:ext cx="1152128" cy="5760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Прямая со стрелкой 16"/>
          <p:cNvCxnSpPr/>
          <p:nvPr/>
        </p:nvCxnSpPr>
        <p:spPr>
          <a:xfrm flipH="1">
            <a:off x="3275856" y="5148842"/>
            <a:ext cx="1296144"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Прямая со стрелкой 18"/>
          <p:cNvCxnSpPr/>
          <p:nvPr/>
        </p:nvCxnSpPr>
        <p:spPr>
          <a:xfrm>
            <a:off x="5076056" y="5148842"/>
            <a:ext cx="1224136"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advClick="0" advTm="35000">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3668" y="440726"/>
            <a:ext cx="6336704" cy="830997"/>
          </a:xfrm>
          <a:prstGeom prst="rect">
            <a:avLst/>
          </a:prstGeom>
          <a:noFill/>
          <a:ln>
            <a:noFill/>
          </a:ln>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ru-RU" sz="2400" b="1" dirty="0" smtClean="0">
                <a:solidFill>
                  <a:srgbClr val="FF0000"/>
                </a:solidFill>
              </a:rPr>
              <a:t>Учетная норма выделения жилья для Ветеранов</a:t>
            </a:r>
            <a:endParaRPr lang="ru-RU" sz="2400" b="1" dirty="0">
              <a:solidFill>
                <a:srgbClr val="FF0000"/>
              </a:solidFill>
            </a:endParaRPr>
          </a:p>
        </p:txBody>
      </p:sp>
      <p:sp>
        <p:nvSpPr>
          <p:cNvPr id="3" name="Скругленный прямоугольник 2"/>
          <p:cNvSpPr/>
          <p:nvPr/>
        </p:nvSpPr>
        <p:spPr>
          <a:xfrm>
            <a:off x="3491880" y="1556792"/>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solidFill>
              </a:rPr>
              <a:t>18 кв.метров</a:t>
            </a:r>
          </a:p>
          <a:p>
            <a:pPr algn="ctr"/>
            <a:r>
              <a:rPr lang="ru-RU" b="1" dirty="0" smtClean="0">
                <a:solidFill>
                  <a:schemeClr val="bg1"/>
                </a:solidFill>
              </a:rPr>
              <a:t>положено</a:t>
            </a:r>
          </a:p>
          <a:p>
            <a:pPr algn="ctr"/>
            <a:r>
              <a:rPr lang="ru-RU" sz="1400" i="1" dirty="0" smtClean="0">
                <a:solidFill>
                  <a:srgbClr val="C00000"/>
                </a:solidFill>
              </a:rPr>
              <a:t>(ст. 23.2 ФЗ «О ветеранах»)</a:t>
            </a:r>
            <a:endParaRPr lang="ru-RU" sz="1400" i="1" dirty="0">
              <a:solidFill>
                <a:srgbClr val="C00000"/>
              </a:solidFill>
            </a:endParaRPr>
          </a:p>
        </p:txBody>
      </p:sp>
      <p:sp>
        <p:nvSpPr>
          <p:cNvPr id="4" name="Овал 3"/>
          <p:cNvSpPr/>
          <p:nvPr/>
        </p:nvSpPr>
        <p:spPr>
          <a:xfrm>
            <a:off x="467544" y="2420888"/>
            <a:ext cx="1944216" cy="15624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solidFill>
              </a:rPr>
              <a:t>ветеранам боевых действий</a:t>
            </a:r>
            <a:endParaRPr lang="ru-RU" b="1" dirty="0">
              <a:solidFill>
                <a:schemeClr val="bg1"/>
              </a:solidFill>
            </a:endParaRPr>
          </a:p>
        </p:txBody>
      </p:sp>
      <p:sp>
        <p:nvSpPr>
          <p:cNvPr id="5" name="Овал 4"/>
          <p:cNvSpPr/>
          <p:nvPr/>
        </p:nvSpPr>
        <p:spPr>
          <a:xfrm>
            <a:off x="6804248" y="2492896"/>
            <a:ext cx="1944216" cy="15624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solidFill>
              </a:rPr>
              <a:t>инвалидам боевых действий</a:t>
            </a:r>
            <a:endParaRPr lang="ru-RU" b="1" dirty="0">
              <a:solidFill>
                <a:schemeClr val="bg1"/>
              </a:solidFill>
            </a:endParaRPr>
          </a:p>
        </p:txBody>
      </p:sp>
      <p:sp>
        <p:nvSpPr>
          <p:cNvPr id="6" name="Овал 5"/>
          <p:cNvSpPr/>
          <p:nvPr/>
        </p:nvSpPr>
        <p:spPr>
          <a:xfrm>
            <a:off x="2987824" y="3789040"/>
            <a:ext cx="3528392"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solidFill>
              </a:rPr>
              <a:t>членам семей погибших (умерших) инвалидов боевых действий и ветеранов боевых действий</a:t>
            </a:r>
            <a:endParaRPr lang="ru-RU" b="1" dirty="0">
              <a:solidFill>
                <a:schemeClr val="bg1"/>
              </a:solidFill>
            </a:endParaRPr>
          </a:p>
        </p:txBody>
      </p:sp>
      <p:cxnSp>
        <p:nvCxnSpPr>
          <p:cNvPr id="8" name="Прямая со стрелкой 7"/>
          <p:cNvCxnSpPr/>
          <p:nvPr/>
        </p:nvCxnSpPr>
        <p:spPr>
          <a:xfrm flipH="1">
            <a:off x="2483768" y="2636912"/>
            <a:ext cx="936104"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Прямая со стрелкой 9"/>
          <p:cNvCxnSpPr/>
          <p:nvPr/>
        </p:nvCxnSpPr>
        <p:spPr>
          <a:xfrm>
            <a:off x="6084168" y="2708920"/>
            <a:ext cx="648072"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p:nvPr/>
        </p:nvCxnSpPr>
        <p:spPr>
          <a:xfrm>
            <a:off x="4716016" y="2780928"/>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advClick="0" advTm="30000">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2640</TotalTime>
  <Words>768</Words>
  <Application>Microsoft Office PowerPoint</Application>
  <PresentationFormat>Экран (4:3)</PresentationFormat>
  <Paragraphs>80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Апекс</vt:lpstr>
      <vt:lpstr>Особенности выделения субсидий на жилье отдельным категориям граждан согласно  ФЗ «О Ветеранах»</vt:lpstr>
      <vt:lpstr>Слайд 2</vt:lpstr>
      <vt:lpstr>Слайд 3</vt:lpstr>
      <vt:lpstr>Слайд 4</vt:lpstr>
      <vt:lpstr>Слайд 5</vt:lpstr>
      <vt:lpstr>Слайд 6</vt:lpstr>
      <vt:lpstr>Слайд 7</vt:lpstr>
      <vt:lpstr>Слайд 8</vt:lpstr>
      <vt:lpstr>Слайд 9</vt:lpstr>
      <vt:lpstr>Слайд 10</vt:lpstr>
      <vt:lpstr>  1. Органы местного самоуправления формируют списки нуждающихся, общий и внеочередной, и направляют их в вышестоящие органы; 2. Органы государственной власти субъекта создают общий список по региону, а также список внеочередников (гражданин может значится в этих списках под разными номерами, например, в местном - № 23, а в областном уже № 76). 3. Региональные власти подают заявку в Федеральный орган исполнительной власти на выделение субвенций для субсидирования граждан, состоящих на учете. По мере выделения субвенций на регион, местные органы власти распределяют их среди нуждающихся путем безналичного целевого направления, из расчета, нормы положенной жилой площади и среднерыночной стоимости одного квадратного метра жилья в конкретном регионе.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243</cp:revision>
  <cp:lastPrinted>2018-03-23T07:01:30Z</cp:lastPrinted>
  <dcterms:created xsi:type="dcterms:W3CDTF">2016-01-17T08:56:34Z</dcterms:created>
  <dcterms:modified xsi:type="dcterms:W3CDTF">2018-05-22T11:16:30Z</dcterms:modified>
</cp:coreProperties>
</file>