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341" r:id="rId3"/>
    <p:sldId id="409" r:id="rId4"/>
    <p:sldId id="422" r:id="rId5"/>
    <p:sldId id="423" r:id="rId6"/>
    <p:sldId id="424" r:id="rId7"/>
    <p:sldId id="335" r:id="rId8"/>
    <p:sldId id="333" r:id="rId9"/>
    <p:sldId id="334" r:id="rId10"/>
    <p:sldId id="425" r:id="rId11"/>
    <p:sldId id="418" r:id="rId12"/>
    <p:sldId id="419" r:id="rId13"/>
    <p:sldId id="420" r:id="rId14"/>
    <p:sldId id="421" r:id="rId15"/>
    <p:sldId id="410" r:id="rId16"/>
    <p:sldId id="411" r:id="rId17"/>
    <p:sldId id="412" r:id="rId18"/>
    <p:sldId id="413" r:id="rId19"/>
    <p:sldId id="414" r:id="rId20"/>
    <p:sldId id="362" r:id="rId21"/>
    <p:sldId id="347" r:id="rId22"/>
    <p:sldId id="273" r:id="rId23"/>
    <p:sldId id="275" r:id="rId24"/>
    <p:sldId id="277" r:id="rId25"/>
    <p:sldId id="279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  <a:srgbClr val="000000"/>
    <a:srgbClr val="0000FF"/>
    <a:srgbClr val="00EE6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1" autoAdjust="0"/>
    <p:restoredTop sz="94595" autoAdjust="0"/>
  </p:normalViewPr>
  <p:slideViewPr>
    <p:cSldViewPr>
      <p:cViewPr varScale="1">
        <p:scale>
          <a:sx n="53" d="100"/>
          <a:sy n="53" d="100"/>
        </p:scale>
        <p:origin x="-45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AA286DA-BE11-4A3A-B0E4-870CDEE68051}" type="datetimeFigureOut">
              <a:rPr lang="ru-RU"/>
              <a:pPr>
                <a:defRPr/>
              </a:pPr>
              <a:t>19.01.2021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C412557-F697-4661-BEFC-4F8C139D1E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80182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6599E-0396-4238-B0DC-C2E0239FECA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0103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87BEF-DDB8-498B-BDA4-9A0A0F7A433F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E5C91-E0D3-454C-A740-F9544D8AE1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C2B55-92D4-4105-AC01-D902E0A55762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22B0-4ED4-44DD-BF85-9A5B4065D6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C46EA-2C12-49E3-948C-AE08DF58CB2A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008FF3-4B48-4D8B-AE8E-BB56DED072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09D1D-397C-40BC-AEAC-18A16CBAC862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4AB4A-D66B-4F6E-A3F0-61F78969A1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C07B7-C574-4281-83F2-EE88BA3D6BDD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5237E-8D6D-47C2-B1CA-F55A02FA98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110CC-992F-46D4-9AC4-327EFEAF410B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D0FA-E456-4E44-A91F-ED87E94823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48F14-2116-48BA-8524-53CAB1264419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5DD5F-8624-4839-9CF8-87FABCE1F0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1CCE8-6F05-4692-9E58-5D0C3F60655F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36D8B-4224-4570-B702-5A66183E19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5748B-150A-4E13-8A2E-E31FD35A4A21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A28EE-6408-42BD-B122-80F720F57BE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4EFB9-2D4B-42B1-B14D-0BB404A34EBF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2F8DD-D1A2-4B46-86C8-BE4FB0C80F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1525F-63C7-496E-A563-93AB67C84F21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61813-FF1E-446C-9423-524829F2072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5822CA-207B-4256-91C5-1995B0930A69}" type="datetimeFigureOut">
              <a:rPr lang="ru-RU"/>
              <a:pPr>
                <a:defRPr/>
              </a:pPr>
              <a:t>19.01.2021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639A3AC-CF4A-46EA-8A75-A2183CA856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4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Autofit/>
            <a:sp3d prstMaterial="softEdge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FF0000"/>
                </a:solidFill>
                <a:effectLst/>
              </a:rPr>
              <a:t>Способы и последовательность защиты социальных прав.</a:t>
            </a:r>
            <a:endParaRPr lang="ru-RU" sz="2800" dirty="0">
              <a:solidFill>
                <a:srgbClr val="FF0000"/>
              </a:solidFill>
              <a:effectLst/>
            </a:endParaRPr>
          </a:p>
        </p:txBody>
      </p:sp>
      <p:pic>
        <p:nvPicPr>
          <p:cNvPr id="14338" name="Содержимое 3" descr="Боевое братство_А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915816" y="1700808"/>
            <a:ext cx="3313112" cy="4702175"/>
          </a:xfrm>
        </p:spPr>
      </p:pic>
    </p:spTree>
  </p:cSld>
  <p:clrMapOvr>
    <a:masterClrMapping/>
  </p:clrMapOvr>
  <p:transition advClick="0" advTm="704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03848" y="1052736"/>
            <a:ext cx="3168650" cy="151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Установлены Федеральным законодательством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ru-RU" sz="1600" dirty="0">
                <a:solidFill>
                  <a:schemeClr val="bg1"/>
                </a:solidFill>
              </a:rPr>
              <a:t>ФЗ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«О </a:t>
            </a:r>
            <a:r>
              <a:rPr lang="ru-RU" sz="1600" dirty="0" smtClean="0">
                <a:solidFill>
                  <a:schemeClr val="bg1"/>
                </a:solidFill>
              </a:rPr>
              <a:t>ветеранах», Налоговый кодекс)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3347864" y="2852936"/>
            <a:ext cx="2952750" cy="151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Установлены Региональным законодательством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bg1"/>
                </a:solidFill>
              </a:rPr>
              <a:t>(соц. кодексы)</a:t>
            </a:r>
          </a:p>
        </p:txBody>
      </p:sp>
      <p:sp>
        <p:nvSpPr>
          <p:cNvPr id="28675" name="Прямоугольник 34"/>
          <p:cNvSpPr>
            <a:spLocks noChangeArrowheads="1"/>
          </p:cNvSpPr>
          <p:nvPr/>
        </p:nvSpPr>
        <p:spPr bwMode="auto">
          <a:xfrm>
            <a:off x="1403648" y="188640"/>
            <a:ext cx="67691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</a:rPr>
              <a:t>Социальные льготы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</a:rPr>
              <a:t>для ветеранов, предусмотренные законодательством РФ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157192"/>
            <a:ext cx="3168650" cy="151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Общие льготы</a:t>
            </a:r>
            <a:endParaRPr lang="ru-RU" b="1" dirty="0">
              <a:solidFill>
                <a:schemeClr val="bg1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bg1"/>
                </a:solidFill>
              </a:rPr>
              <a:t>(</a:t>
            </a:r>
            <a:r>
              <a:rPr lang="ru-RU" sz="1600" dirty="0" smtClean="0">
                <a:solidFill>
                  <a:schemeClr val="bg1"/>
                </a:solidFill>
              </a:rPr>
              <a:t>ФЗ О социальной помощи инвалидам, Налоговый кодекс)</a:t>
            </a:r>
            <a:endParaRPr lang="ru-RU" sz="1600" dirty="0">
              <a:solidFill>
                <a:schemeClr val="bg1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4788024" y="2636912"/>
            <a:ext cx="0" cy="216024"/>
          </a:xfrm>
          <a:prstGeom prst="straightConnector1">
            <a:avLst/>
          </a:prstGeom>
          <a:ln w="22225" cmpd="sng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652120" y="5085184"/>
            <a:ext cx="3168650" cy="1512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</a:rPr>
              <a:t>Специальные льготы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bg1"/>
                </a:solidFill>
              </a:rPr>
              <a:t>(распространяются на определённую целевую группу)</a:t>
            </a:r>
            <a:endParaRPr lang="ru-RU" sz="1600" dirty="0">
              <a:solidFill>
                <a:schemeClr val="bg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5868144" y="4509120"/>
            <a:ext cx="1152128" cy="432048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>
            <a:off x="2699792" y="4509120"/>
            <a:ext cx="1368152" cy="504056"/>
          </a:xfrm>
          <a:prstGeom prst="straightConnector1">
            <a:avLst/>
          </a:prstGeom>
          <a:ln w="2222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8868"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Овал 18"/>
          <p:cNvSpPr/>
          <p:nvPr/>
        </p:nvSpPr>
        <p:spPr>
          <a:xfrm>
            <a:off x="7194005" y="4033517"/>
            <a:ext cx="914400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252579" y="4011488"/>
            <a:ext cx="914400" cy="9144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815976" y="2401191"/>
            <a:ext cx="11120" cy="28280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530952" y="1627798"/>
            <a:ext cx="2592288" cy="720080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Законодательная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472377" y="1658526"/>
            <a:ext cx="2592288" cy="720080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Исполнительная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6241765" y="1730277"/>
            <a:ext cx="2592288" cy="648072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Судебная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768521" y="2401191"/>
            <a:ext cx="27144" cy="28280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7620873" y="2401191"/>
            <a:ext cx="30331" cy="28280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92057" y="2852936"/>
            <a:ext cx="78488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11560" y="3501008"/>
            <a:ext cx="78488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06388" y="4482333"/>
            <a:ext cx="78488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11559" y="0"/>
            <a:ext cx="82266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</a:rPr>
              <a:t>4. Последовательность </a:t>
            </a:r>
            <a:r>
              <a:rPr lang="ru-RU" sz="2000" b="1" dirty="0">
                <a:solidFill>
                  <a:schemeClr val="bg1"/>
                </a:solidFill>
              </a:rPr>
              <a:t>действий при нарушении и защите своих прав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Основные местоположение нарушения прав в системе вертикали и горизонталь власти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15816" y="3979912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Нарушение прав граждан на местном уровне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00269" y="2466741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Федеральный уровень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36080" y="302920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Региональный уровень</a:t>
            </a:r>
            <a:endParaRPr lang="ru-RU" b="1" dirty="0">
              <a:solidFill>
                <a:srgbClr val="0000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330626" y="365800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Местный уровень</a:t>
            </a:r>
            <a:endParaRPr lang="ru-RU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advClick="0" advTm="30000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/>
          <p:cNvSpPr/>
          <p:nvPr/>
        </p:nvSpPr>
        <p:spPr>
          <a:xfrm>
            <a:off x="3995936" y="5085184"/>
            <a:ext cx="1440160" cy="14401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899592" y="2564904"/>
            <a:ext cx="75608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2195736" y="188640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Некоторые неправильные действия граждан при защите своих прав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419872" y="1340768"/>
            <a:ext cx="2592288" cy="720080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Исполнительная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власть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716016" y="2132856"/>
            <a:ext cx="0" cy="4176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3563888" y="2348880"/>
            <a:ext cx="2376264" cy="50405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</a:rPr>
              <a:t>Президент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971600" y="3861048"/>
            <a:ext cx="74888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43608" y="5733256"/>
            <a:ext cx="748883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5076056" y="2852936"/>
            <a:ext cx="72008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3563888" y="5589240"/>
            <a:ext cx="2376264" cy="50405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</a:rPr>
              <a:t>Местная власть</a:t>
            </a: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3635896" y="2780928"/>
            <a:ext cx="0" cy="2808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30000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880" y="1700808"/>
            <a:ext cx="2376264" cy="50405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</a:rPr>
              <a:t>Президент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95736" y="188640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Некоторые неправильные действия граждан при защите своих прав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516216" y="4221088"/>
            <a:ext cx="1512168" cy="14401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</a:rPr>
              <a:t>Человек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75656" y="4941168"/>
            <a:ext cx="2376264" cy="50405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</a:rPr>
              <a:t>Местная власть</a:t>
            </a: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5436096" y="2204864"/>
            <a:ext cx="1440160" cy="208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2915816" y="2204864"/>
            <a:ext cx="1152128" cy="27363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5" idx="3"/>
          </p:cNvCxnSpPr>
          <p:nvPr/>
        </p:nvCxnSpPr>
        <p:spPr>
          <a:xfrm flipV="1">
            <a:off x="3851920" y="5157192"/>
            <a:ext cx="2736304" cy="360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20000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7524328" y="2060848"/>
            <a:ext cx="0" cy="4464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6876256" y="4797152"/>
            <a:ext cx="1440160" cy="144016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2195736" y="188640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Некоторые неправильные действия граждан при защите своих прав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228184" y="1412776"/>
            <a:ext cx="2592288" cy="648072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Судебная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1691680" y="1340768"/>
            <a:ext cx="2736304" cy="720080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Исполнительная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259632" y="2636912"/>
            <a:ext cx="75608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31640" y="3861048"/>
            <a:ext cx="75608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331640" y="5589240"/>
            <a:ext cx="75608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6300192" y="5229200"/>
            <a:ext cx="2376264" cy="576064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Районные и мировые суды</a:t>
            </a:r>
            <a:endParaRPr lang="ru-RU" b="1" dirty="0">
              <a:solidFill>
                <a:srgbClr val="0000FF"/>
              </a:solidFill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843808" y="2060848"/>
            <a:ext cx="0" cy="446449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1619672" y="2420888"/>
            <a:ext cx="2376264" cy="504056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FF"/>
                </a:solidFill>
              </a:rPr>
              <a:t>Президент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 flipH="1" flipV="1">
            <a:off x="3995936" y="2996952"/>
            <a:ext cx="3240360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267744" y="2924944"/>
            <a:ext cx="4032448" cy="25202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4139952" y="4293096"/>
            <a:ext cx="1080120" cy="4320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 flipV="1">
            <a:off x="4572000" y="4077072"/>
            <a:ext cx="288032" cy="93610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25000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260648"/>
            <a:ext cx="4824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Порядок обращения за разъяснение социальных льгот и прав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707904" y="4221088"/>
            <a:ext cx="1944216" cy="18722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Гражданин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162880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Местный уровень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0112" y="2348880"/>
            <a:ext cx="288032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Управление здравоохранения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и соц. защиты населения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31640" y="2276872"/>
            <a:ext cx="288032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Пенсионные управления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508104" y="3284984"/>
            <a:ext cx="1368152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2267744" y="3212976"/>
            <a:ext cx="1584176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25000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260648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Порядок подачи заявления за разъяснением льгот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635896" y="4581128"/>
            <a:ext cx="1944216" cy="18722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Гражданин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483768" y="3501008"/>
            <a:ext cx="1512168" cy="6480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Заявление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64088" y="3501008"/>
            <a:ext cx="1512168" cy="6480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Заявление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5220072" y="4221088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 flipV="1">
            <a:off x="3491880" y="4221088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Скругленный прямоугольник 11"/>
          <p:cNvSpPr/>
          <p:nvPr/>
        </p:nvSpPr>
        <p:spPr>
          <a:xfrm>
            <a:off x="3203848" y="1268760"/>
            <a:ext cx="302433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Местные муниципальные и государственные структуры 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5652120" y="249289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3707904" y="249289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012160" y="285293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Нарочно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899592" y="2852936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Нарочно</a:t>
            </a:r>
            <a:endParaRPr lang="ru-RU" dirty="0"/>
          </a:p>
        </p:txBody>
      </p:sp>
    </p:spTree>
  </p:cSld>
  <p:clrMapOvr>
    <a:masterClrMapping/>
  </p:clrMapOvr>
  <p:transition advClick="0" advTm="20000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764704"/>
            <a:ext cx="7704856" cy="59093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				В Управление соц. </a:t>
            </a:r>
          </a:p>
          <a:p>
            <a:pPr algn="r"/>
            <a:r>
              <a:rPr lang="ru-RU" dirty="0" smtClean="0">
                <a:solidFill>
                  <a:schemeClr val="bg1"/>
                </a:solidFill>
              </a:rPr>
              <a:t>защиты населения г. Иваново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				      адрес:  ул. Ленина д.5                                                       				         Иванов Иван Иванович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			                                г. Иваново, ул. Пугачева 				д.10 кв.15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		                                    к.т. 8-915-356-12-11</a:t>
            </a:r>
          </a:p>
          <a:p>
            <a:pPr algn="ctr"/>
            <a:endParaRPr lang="ru-RU" dirty="0" smtClean="0">
              <a:solidFill>
                <a:schemeClr val="bg1"/>
              </a:solidFill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Заявление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	Я являюсь инвалидом боевых действий с 2002 г., однако предусмотренную законом денежную компенсацию за оплату услуг ЖКХ не получаю. Прошу разъяснить порядок получения и дать письменный ответ.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	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	Приложение: копия удостоверения ВБД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	«12» января 2016 г.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	Иванов И.И. 			Подпись</a:t>
            </a:r>
          </a:p>
          <a:p>
            <a:pPr algn="just"/>
            <a:endParaRPr lang="ru-RU" dirty="0" smtClean="0">
              <a:solidFill>
                <a:schemeClr val="bg1"/>
              </a:solidFill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					</a:t>
            </a:r>
            <a:r>
              <a:rPr lang="ru-RU" dirty="0" smtClean="0">
                <a:solidFill>
                  <a:srgbClr val="0000FF"/>
                </a:solidFill>
              </a:rPr>
              <a:t>Заявление получено</a:t>
            </a:r>
          </a:p>
          <a:p>
            <a:pPr algn="just"/>
            <a:r>
              <a:rPr lang="ru-RU" dirty="0" smtClean="0">
                <a:solidFill>
                  <a:srgbClr val="0000FF"/>
                </a:solidFill>
              </a:rPr>
              <a:t>					12.01.2016 Петрова А.И</a:t>
            </a:r>
          </a:p>
          <a:p>
            <a:pPr algn="just"/>
            <a:r>
              <a:rPr lang="ru-RU" dirty="0" smtClean="0">
                <a:solidFill>
                  <a:srgbClr val="0000FF"/>
                </a:solidFill>
              </a:rPr>
              <a:t>					подпись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					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23728" y="0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Образец заявления при обращении за разъяснением льгот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advClick="0" advTm="30000">
    <p:wipe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260648"/>
            <a:ext cx="4824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Порядок подачи заявления за разъяснением льгот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131840" y="1124744"/>
            <a:ext cx="288032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Местные муниципальные и государственные структуры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012160" y="1700808"/>
            <a:ext cx="1512168" cy="6480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Заявление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91680" y="1628800"/>
            <a:ext cx="1512168" cy="6480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Заявление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84168" y="13407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Регистрирует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26876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/>
              <a:t>Регистрирует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635896" y="4581128"/>
            <a:ext cx="1944216" cy="18722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Гражданин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771800" y="2348880"/>
            <a:ext cx="1224136" cy="237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7584" y="3789040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Возвращает с отметкой 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о регистрации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47656" y="2780928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Оставляет у себя</a:t>
            </a:r>
            <a:r>
              <a:rPr lang="ru-RU" smtClean="0">
                <a:solidFill>
                  <a:srgbClr val="C00000"/>
                </a:solidFill>
              </a:rPr>
              <a:t>, 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ч/</a:t>
            </a:r>
            <a:r>
              <a:rPr lang="ru-RU" dirty="0" err="1" smtClean="0">
                <a:solidFill>
                  <a:srgbClr val="C00000"/>
                </a:solidFill>
              </a:rPr>
              <a:t>з</a:t>
            </a:r>
            <a:r>
              <a:rPr lang="ru-RU" dirty="0" smtClean="0">
                <a:solidFill>
                  <a:srgbClr val="C00000"/>
                </a:solidFill>
              </a:rPr>
              <a:t> 30 </a:t>
            </a:r>
            <a:r>
              <a:rPr lang="ru-RU" dirty="0" err="1" smtClean="0">
                <a:solidFill>
                  <a:srgbClr val="C00000"/>
                </a:solidFill>
              </a:rPr>
              <a:t>дн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ru-RU" dirty="0" smtClean="0">
                <a:solidFill>
                  <a:srgbClr val="C00000"/>
                </a:solidFill>
              </a:rPr>
              <a:t>даёт ответ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95736" y="4509120"/>
            <a:ext cx="1512168" cy="6480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Заявление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364088" y="4221088"/>
            <a:ext cx="1512168" cy="6480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Ответ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5652120" y="2348880"/>
            <a:ext cx="648072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30000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0"/>
            <a:ext cx="71287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Порядок обжалования ответа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на поданное заявление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1560" y="5373216"/>
            <a:ext cx="288032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Местные муниципальные и государственные структуры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940152" y="4149080"/>
            <a:ext cx="1944216" cy="187220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Гражданин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55776" y="1052736"/>
            <a:ext cx="3528392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Региональные муниципальные и государственные структуры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56176" y="2636912"/>
            <a:ext cx="1512168" cy="6480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Жалоба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H="1" flipV="1">
            <a:off x="5148064" y="2492896"/>
            <a:ext cx="1440160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779912" y="4797152"/>
            <a:ext cx="1512168" cy="64807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Ответ</a:t>
            </a:r>
            <a:endParaRPr lang="ru-RU" b="1" dirty="0">
              <a:solidFill>
                <a:schemeClr val="bg1"/>
              </a:solidFill>
            </a:endParaRPr>
          </a:p>
        </p:txBody>
      </p:sp>
      <p:cxnSp>
        <p:nvCxnSpPr>
          <p:cNvPr id="12" name="Прямая со стрелкой 11"/>
          <p:cNvCxnSpPr>
            <a:stCxn id="3" idx="3"/>
          </p:cNvCxnSpPr>
          <p:nvPr/>
        </p:nvCxnSpPr>
        <p:spPr>
          <a:xfrm flipV="1">
            <a:off x="3491880" y="5517232"/>
            <a:ext cx="2520280" cy="4680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5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43608" y="260648"/>
            <a:ext cx="7056784" cy="646331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  <a:sp3d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FF0000"/>
                </a:solidFill>
                <a:latin typeface="+mj-lt"/>
                <a:cs typeface="+mn-cs"/>
              </a:rPr>
              <a:t>Вопросы семинара: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3568" y="906979"/>
            <a:ext cx="8001056" cy="5878532"/>
          </a:xfrm>
          <a:prstGeom prst="rect">
            <a:avLst/>
          </a:prstGeom>
          <a:noFill/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  <a:sp3d extrusionH="57150">
              <a:bevelT w="38100" h="38100"/>
            </a:sp3d>
          </a:bodyPr>
          <a:lstStyle/>
          <a:p>
            <a:pPr marL="514350" indent="-5143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Контакты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п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равового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центра «Точка опоры»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.</a:t>
            </a:r>
            <a:endParaRPr lang="ru-RU" sz="2800" b="1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514350" indent="-5143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+mn-lt"/>
                <a:cs typeface="+mn-cs"/>
              </a:rPr>
              <a:t>Система органов власти в РФ. </a:t>
            </a:r>
            <a:r>
              <a:rPr lang="ru-RU" sz="2800" b="1" dirty="0" smtClean="0">
                <a:solidFill>
                  <a:schemeClr val="bg1"/>
                </a:solidFill>
                <a:latin typeface="+mn-lt"/>
              </a:rPr>
              <a:t>Государственные органы и учреждения, осуществляющие социальные гарантии.</a:t>
            </a:r>
          </a:p>
          <a:p>
            <a:pPr marL="514350" indent="-51435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800" b="1" dirty="0" smtClean="0">
                <a:solidFill>
                  <a:schemeClr val="bg1"/>
                </a:solidFill>
                <a:latin typeface="+mn-lt"/>
              </a:rPr>
              <a:t>Основные социальные льготы.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b="1" dirty="0" smtClean="0">
                <a:solidFill>
                  <a:schemeClr val="bg1"/>
                </a:solidFill>
                <a:latin typeface="+mn-lt"/>
              </a:rPr>
              <a:t>Последовательность действий при нарушении и защите своих прав</a:t>
            </a:r>
          </a:p>
          <a:p>
            <a:pPr marL="457200" indent="-4572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2800" b="1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 smtClean="0">
              <a:solidFill>
                <a:schemeClr val="bg1"/>
              </a:solidFill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AutoNum type="arabicPeriod"/>
              <a:defRPr/>
            </a:pPr>
            <a:endParaRPr lang="ru-RU" sz="2000" b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ransition advClick="0" advTm="13498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Текст 2"/>
          <p:cNvSpPr>
            <a:spLocks noGrp="1"/>
          </p:cNvSpPr>
          <p:nvPr>
            <p:ph type="body" idx="1"/>
          </p:nvPr>
        </p:nvSpPr>
        <p:spPr>
          <a:xfrm>
            <a:off x="785813" y="1571625"/>
            <a:ext cx="8106667" cy="4089623"/>
          </a:xfrm>
        </p:spPr>
        <p:txBody>
          <a:bodyPr/>
          <a:lstStyle/>
          <a:p>
            <a:pPr marL="73025"/>
            <a:r>
              <a:rPr lang="ru-RU" sz="2400" dirty="0" smtClean="0">
                <a:solidFill>
                  <a:schemeClr val="bg1"/>
                </a:solidFill>
              </a:rPr>
              <a:t> - признания права; </a:t>
            </a:r>
          </a:p>
          <a:p>
            <a:pPr marL="73025"/>
            <a:r>
              <a:rPr lang="ru-RU" sz="2400" dirty="0" smtClean="0">
                <a:solidFill>
                  <a:schemeClr val="bg1"/>
                </a:solidFill>
              </a:rPr>
              <a:t>- восстановления положения, существовавшего до нарушения права;</a:t>
            </a:r>
          </a:p>
          <a:p>
            <a:pPr marL="73025"/>
            <a:r>
              <a:rPr lang="ru-RU" sz="2400" dirty="0" smtClean="0">
                <a:solidFill>
                  <a:schemeClr val="bg1"/>
                </a:solidFill>
              </a:rPr>
              <a:t>- признания недействительным акта государственного органа или органа местного самоуправления; </a:t>
            </a:r>
          </a:p>
          <a:p>
            <a:pPr marL="73025"/>
            <a:r>
              <a:rPr lang="ru-RU" sz="2400" dirty="0" smtClean="0">
                <a:solidFill>
                  <a:schemeClr val="bg1"/>
                </a:solidFill>
              </a:rPr>
              <a:t>- возмещения убытков; </a:t>
            </a:r>
          </a:p>
          <a:p>
            <a:pPr marL="73025"/>
            <a:r>
              <a:rPr lang="ru-RU" sz="2400" dirty="0" smtClean="0">
                <a:solidFill>
                  <a:schemeClr val="bg1"/>
                </a:solidFill>
              </a:rPr>
              <a:t>- взыскания неустойки;</a:t>
            </a:r>
          </a:p>
          <a:p>
            <a:pPr marL="73025"/>
            <a:r>
              <a:rPr lang="ru-RU" sz="2400" dirty="0" smtClean="0">
                <a:solidFill>
                  <a:schemeClr val="bg1"/>
                </a:solidFill>
              </a:rPr>
              <a:t>- компенсации морального вреда;</a:t>
            </a:r>
          </a:p>
          <a:p>
            <a:pPr marL="73025"/>
            <a:r>
              <a:rPr lang="ru-RU" sz="2400" dirty="0" smtClean="0">
                <a:solidFill>
                  <a:schemeClr val="bg1"/>
                </a:solidFill>
              </a:rPr>
              <a:t>- прекращения или изменения правоотношения;</a:t>
            </a:r>
          </a:p>
          <a:p>
            <a:pPr marL="73025"/>
            <a:endParaRPr lang="ru-RU" dirty="0" smtClean="0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051720" y="692696"/>
            <a:ext cx="52562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Способы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защиты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своих прав</a:t>
            </a:r>
          </a:p>
        </p:txBody>
      </p:sp>
    </p:spTree>
  </p:cSld>
  <p:clrMapOvr>
    <a:masterClrMapping/>
  </p:clrMapOvr>
  <p:transition advClick="0" advTm="10028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3" descr="D:\ООД Гражданское достинство\2015-2\Мероприятия\Лекции\Крым\sibling-rivalry-mdash-stock-photo-169-lenmdp-16047535-1459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00" y="1125538"/>
            <a:ext cx="1500188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8" name="Picture 4" descr="D:\ООД Гражданское достинство\2015-2\Мероприятия\Лекции\Крым\Kids-Figh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1125538"/>
            <a:ext cx="1368425" cy="123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299" name="Picture 5" descr="D:\ООД Гражданское достинство\2015-2\Мероприятия\Лекции\Крым\1_103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5463" y="1125538"/>
            <a:ext cx="1851025" cy="1217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0" name="Picture 7" descr="D:\ООД Гражданское достинство\2015-2\Мероприятия\Лекции\Крым\20889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6450" y="2565400"/>
            <a:ext cx="1512888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6" descr="D:\ООД Гражданское достинство\2015-2\Мероприятия\Лекции\Крым\2497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003800" y="2565400"/>
            <a:ext cx="1008063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2" name="Picture 8" descr="D:\ООД Гражданское достинство\2015-2\Мероприятия\Лекции\Крым\depositphotos_4646816-Justice-concept-set-of-symbols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25" y="2636838"/>
            <a:ext cx="1871663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3" name="TextBox 7"/>
          <p:cNvSpPr txBox="1">
            <a:spLocks noChangeArrowheads="1"/>
          </p:cNvSpPr>
          <p:nvPr/>
        </p:nvSpPr>
        <p:spPr bwMode="auto">
          <a:xfrm>
            <a:off x="2195513" y="188913"/>
            <a:ext cx="52562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Последовательность действий при защите прав</a:t>
            </a:r>
          </a:p>
        </p:txBody>
      </p:sp>
      <p:sp>
        <p:nvSpPr>
          <p:cNvPr id="55304" name="TextBox 8"/>
          <p:cNvSpPr txBox="1">
            <a:spLocks noChangeArrowheads="1"/>
          </p:cNvSpPr>
          <p:nvPr/>
        </p:nvSpPr>
        <p:spPr bwMode="auto">
          <a:xfrm>
            <a:off x="250825" y="1412875"/>
            <a:ext cx="2736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Обстоятельства</a:t>
            </a:r>
          </a:p>
        </p:txBody>
      </p:sp>
      <p:sp>
        <p:nvSpPr>
          <p:cNvPr id="55305" name="TextBox 9"/>
          <p:cNvSpPr txBox="1">
            <a:spLocks noChangeArrowheads="1"/>
          </p:cNvSpPr>
          <p:nvPr/>
        </p:nvSpPr>
        <p:spPr bwMode="auto">
          <a:xfrm>
            <a:off x="179388" y="3068638"/>
            <a:ext cx="30972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Норма закона, права</a:t>
            </a:r>
          </a:p>
        </p:txBody>
      </p:sp>
      <p:sp>
        <p:nvSpPr>
          <p:cNvPr id="55306" name="TextBox 10"/>
          <p:cNvSpPr txBox="1">
            <a:spLocks noChangeArrowheads="1"/>
          </p:cNvSpPr>
          <p:nvPr/>
        </p:nvSpPr>
        <p:spPr bwMode="auto">
          <a:xfrm>
            <a:off x="179388" y="4724400"/>
            <a:ext cx="320357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FF"/>
                </a:solidFill>
                <a:latin typeface="Times New Roman" pitchFamily="18" charset="0"/>
              </a:rPr>
              <a:t>Применение нормы закона, права исходя из обстоятельств</a:t>
            </a:r>
          </a:p>
        </p:txBody>
      </p:sp>
      <p:pic>
        <p:nvPicPr>
          <p:cNvPr id="55307" name="Picture 3" descr="D:\ООД Гражданское достинство\2015-2\Мероприятия\Лекции\Крым\норма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788" y="4508500"/>
            <a:ext cx="147637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8" name="Picture 4" descr="D:\ООД Гражданское достинство\2015-2\Мероприятия\Лекции\Крым\Kids-Fightin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475" y="4437063"/>
            <a:ext cx="1841500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Прямая со стрелкой 17"/>
          <p:cNvCxnSpPr/>
          <p:nvPr/>
        </p:nvCxnSpPr>
        <p:spPr>
          <a:xfrm>
            <a:off x="8101013" y="3141663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8964613" y="3141663"/>
            <a:ext cx="0" cy="23034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7885113" y="5373688"/>
            <a:ext cx="719137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>
            <a:off x="5435600" y="5373688"/>
            <a:ext cx="7207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7122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Box 1"/>
          <p:cNvSpPr txBox="1">
            <a:spLocks noChangeArrowheads="1"/>
          </p:cNvSpPr>
          <p:nvPr/>
        </p:nvSpPr>
        <p:spPr bwMode="auto">
          <a:xfrm>
            <a:off x="2195513" y="188913"/>
            <a:ext cx="525621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Способы правильного разрешения проблемы, защиты своих прав</a:t>
            </a:r>
          </a:p>
        </p:txBody>
      </p:sp>
      <p:sp>
        <p:nvSpPr>
          <p:cNvPr id="57346" name="TextBox 2"/>
          <p:cNvSpPr txBox="1">
            <a:spLocks noChangeArrowheads="1"/>
          </p:cNvSpPr>
          <p:nvPr/>
        </p:nvSpPr>
        <p:spPr bwMode="auto">
          <a:xfrm>
            <a:off x="1619250" y="1557338"/>
            <a:ext cx="60483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1. Самому</a:t>
            </a: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 оценить обстоятельства определить закон подлежащий применению.</a:t>
            </a:r>
          </a:p>
        </p:txBody>
      </p:sp>
      <p:sp>
        <p:nvSpPr>
          <p:cNvPr id="57347" name="TextBox 3"/>
          <p:cNvSpPr txBox="1">
            <a:spLocks noChangeArrowheads="1"/>
          </p:cNvSpPr>
          <p:nvPr/>
        </p:nvSpPr>
        <p:spPr bwMode="auto">
          <a:xfrm>
            <a:off x="1619250" y="2781300"/>
            <a:ext cx="7056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2. </a:t>
            </a: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Обратиться за помощью </a:t>
            </a:r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к юристу</a:t>
            </a: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57348" name="TextBox 4"/>
          <p:cNvSpPr txBox="1">
            <a:spLocks noChangeArrowheads="1"/>
          </p:cNvSpPr>
          <p:nvPr/>
        </p:nvSpPr>
        <p:spPr bwMode="auto">
          <a:xfrm>
            <a:off x="1619250" y="3716338"/>
            <a:ext cx="7056438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3. </a:t>
            </a: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Обратиться за разъяснением права в </a:t>
            </a:r>
            <a:r>
              <a:rPr lang="ru-RU" sz="2400" b="1">
                <a:solidFill>
                  <a:schemeClr val="bg1"/>
                </a:solidFill>
                <a:latin typeface="Times New Roman" pitchFamily="18" charset="0"/>
              </a:rPr>
              <a:t>вышестоящий орган</a:t>
            </a:r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, либо в орган общественного контроля.</a:t>
            </a:r>
          </a:p>
        </p:txBody>
      </p:sp>
    </p:spTree>
  </p:cSld>
  <p:clrMapOvr>
    <a:masterClrMapping/>
  </p:clrMapOvr>
  <p:transition advClick="0" advTm="9047"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>
            <a:off x="250825" y="1412875"/>
            <a:ext cx="87137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370" name="TextBox 1"/>
          <p:cNvSpPr txBox="1">
            <a:spLocks noChangeArrowheads="1"/>
          </p:cNvSpPr>
          <p:nvPr/>
        </p:nvSpPr>
        <p:spPr bwMode="auto">
          <a:xfrm>
            <a:off x="1547813" y="0"/>
            <a:ext cx="6408737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Times New Roman" pitchFamily="18" charset="0"/>
              </a:rPr>
              <a:t>Обращение гражданина за разъяснением прав в органы общественного контроля в случае их нарушения исполнительными органами власти на местном уровне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258888" y="5373688"/>
            <a:ext cx="6985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8372" name="TextBox 5"/>
          <p:cNvSpPr txBox="1">
            <a:spLocks noChangeArrowheads="1"/>
          </p:cNvSpPr>
          <p:nvPr/>
        </p:nvSpPr>
        <p:spPr bwMode="auto">
          <a:xfrm>
            <a:off x="2771775" y="1484313"/>
            <a:ext cx="4032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  <a:latin typeface="Times New Roman" pitchFamily="18" charset="0"/>
              </a:rPr>
              <a:t>Региональный уровень</a:t>
            </a:r>
          </a:p>
        </p:txBody>
      </p:sp>
      <p:sp>
        <p:nvSpPr>
          <p:cNvPr id="7" name="Овал 6"/>
          <p:cNvSpPr/>
          <p:nvPr/>
        </p:nvSpPr>
        <p:spPr>
          <a:xfrm>
            <a:off x="3924300" y="4508500"/>
            <a:ext cx="1439863" cy="14414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человек</a:t>
            </a:r>
          </a:p>
        </p:txBody>
      </p:sp>
      <p:sp>
        <p:nvSpPr>
          <p:cNvPr id="58374" name="TextBox 4"/>
          <p:cNvSpPr txBox="1">
            <a:spLocks noChangeArrowheads="1"/>
          </p:cNvSpPr>
          <p:nvPr/>
        </p:nvSpPr>
        <p:spPr bwMode="auto">
          <a:xfrm>
            <a:off x="2627313" y="5876925"/>
            <a:ext cx="4032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  <a:latin typeface="Times New Roman" pitchFamily="18" charset="0"/>
              </a:rPr>
              <a:t>Местный уровень</a:t>
            </a:r>
          </a:p>
        </p:txBody>
      </p:sp>
      <p:sp>
        <p:nvSpPr>
          <p:cNvPr id="8" name="Овал 7"/>
          <p:cNvSpPr/>
          <p:nvPr/>
        </p:nvSpPr>
        <p:spPr>
          <a:xfrm>
            <a:off x="250825" y="1844675"/>
            <a:ext cx="2736850" cy="1439863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Уполномоченный по правам человека</a:t>
            </a:r>
          </a:p>
        </p:txBody>
      </p:sp>
      <p:sp>
        <p:nvSpPr>
          <p:cNvPr id="11" name="Овал 10"/>
          <p:cNvSpPr/>
          <p:nvPr/>
        </p:nvSpPr>
        <p:spPr>
          <a:xfrm>
            <a:off x="3203575" y="1844675"/>
            <a:ext cx="2808288" cy="151288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Общественные приёмные политических партий, депутаты ФС</a:t>
            </a:r>
          </a:p>
        </p:txBody>
      </p:sp>
      <p:sp>
        <p:nvSpPr>
          <p:cNvPr id="12" name="Овал 11"/>
          <p:cNvSpPr/>
          <p:nvPr/>
        </p:nvSpPr>
        <p:spPr>
          <a:xfrm>
            <a:off x="6335713" y="1916113"/>
            <a:ext cx="2808287" cy="1512887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Другие структуры общ. контроля: ОНФ, ОП, НКО, правозащитные организации, 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H="1" flipV="1">
            <a:off x="2124075" y="3429000"/>
            <a:ext cx="1800225" cy="1368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643438" y="3573463"/>
            <a:ext cx="0" cy="7921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5364163" y="3573463"/>
            <a:ext cx="1871662" cy="12239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0737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Box 1"/>
          <p:cNvSpPr txBox="1">
            <a:spLocks noChangeArrowheads="1"/>
          </p:cNvSpPr>
          <p:nvPr/>
        </p:nvSpPr>
        <p:spPr bwMode="auto">
          <a:xfrm>
            <a:off x="1547813" y="0"/>
            <a:ext cx="64087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Times New Roman" pitchFamily="18" charset="0"/>
              </a:rPr>
              <a:t>Комплексное обращение гражданина за защитой прав в случае их нарушения исполнительными органами власти на местном уровне</a:t>
            </a:r>
          </a:p>
        </p:txBody>
      </p:sp>
      <p:sp>
        <p:nvSpPr>
          <p:cNvPr id="3" name="Овал 2"/>
          <p:cNvSpPr/>
          <p:nvPr/>
        </p:nvSpPr>
        <p:spPr>
          <a:xfrm>
            <a:off x="3779838" y="2636838"/>
            <a:ext cx="1439862" cy="1439862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9395" name="TextBox 4"/>
          <p:cNvSpPr txBox="1">
            <a:spLocks noChangeArrowheads="1"/>
          </p:cNvSpPr>
          <p:nvPr/>
        </p:nvSpPr>
        <p:spPr bwMode="auto">
          <a:xfrm>
            <a:off x="2484438" y="3141663"/>
            <a:ext cx="4032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>
                <a:solidFill>
                  <a:srgbClr val="C00000"/>
                </a:solidFill>
                <a:latin typeface="Times New Roman" pitchFamily="18" charset="0"/>
              </a:rPr>
              <a:t>Местный уровень</a:t>
            </a:r>
          </a:p>
        </p:txBody>
      </p:sp>
      <p:sp>
        <p:nvSpPr>
          <p:cNvPr id="7" name="Овал 6"/>
          <p:cNvSpPr/>
          <p:nvPr/>
        </p:nvSpPr>
        <p:spPr>
          <a:xfrm>
            <a:off x="6011863" y="981075"/>
            <a:ext cx="2808287" cy="1511300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Общественные приёмные политических партий, депутаты</a:t>
            </a:r>
          </a:p>
        </p:txBody>
      </p:sp>
      <p:sp>
        <p:nvSpPr>
          <p:cNvPr id="9" name="Овал 8"/>
          <p:cNvSpPr/>
          <p:nvPr/>
        </p:nvSpPr>
        <p:spPr>
          <a:xfrm>
            <a:off x="250825" y="1844675"/>
            <a:ext cx="3025775" cy="129698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Вышестоящее структурное подразделение организации</a:t>
            </a:r>
          </a:p>
        </p:txBody>
      </p:sp>
      <p:sp>
        <p:nvSpPr>
          <p:cNvPr id="10" name="Овал 9"/>
          <p:cNvSpPr/>
          <p:nvPr/>
        </p:nvSpPr>
        <p:spPr>
          <a:xfrm>
            <a:off x="250825" y="4076700"/>
            <a:ext cx="3025775" cy="129698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Прокуратуру на том же уровне</a:t>
            </a:r>
          </a:p>
        </p:txBody>
      </p:sp>
      <p:sp>
        <p:nvSpPr>
          <p:cNvPr id="11" name="Овал 10"/>
          <p:cNvSpPr/>
          <p:nvPr/>
        </p:nvSpPr>
        <p:spPr>
          <a:xfrm>
            <a:off x="4500563" y="4724400"/>
            <a:ext cx="3024187" cy="129698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В суд при наличии условий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5364163" y="2349500"/>
            <a:ext cx="792162" cy="5032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H="1" flipV="1">
            <a:off x="3276600" y="2781300"/>
            <a:ext cx="431800" cy="1428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3203575" y="3860800"/>
            <a:ext cx="647700" cy="5048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787900" y="4149725"/>
            <a:ext cx="360363" cy="5746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5292725" y="3573463"/>
            <a:ext cx="71913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2" name="Овал 31"/>
          <p:cNvSpPr/>
          <p:nvPr/>
        </p:nvSpPr>
        <p:spPr>
          <a:xfrm>
            <a:off x="6335713" y="2924175"/>
            <a:ext cx="2808287" cy="1512888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Другие структуры общ. контроля: ОНФ, ОП, НКО, правозащитные организации, </a:t>
            </a:r>
          </a:p>
        </p:txBody>
      </p:sp>
    </p:spTree>
  </p:cSld>
  <p:clrMapOvr>
    <a:masterClrMapping/>
  </p:clrMapOvr>
  <p:transition advClick="0" advTm="13756">
    <p:wipe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Box 1"/>
          <p:cNvSpPr txBox="1">
            <a:spLocks noChangeArrowheads="1"/>
          </p:cNvSpPr>
          <p:nvPr/>
        </p:nvSpPr>
        <p:spPr bwMode="auto">
          <a:xfrm>
            <a:off x="1547813" y="0"/>
            <a:ext cx="64087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chemeClr val="bg1"/>
                </a:solidFill>
                <a:latin typeface="Times New Roman" pitchFamily="18" charset="0"/>
              </a:rPr>
              <a:t>Защита прав в судебных инстанциях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692275" y="4005263"/>
            <a:ext cx="5543550" cy="576262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Суд первой инстанции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5300663"/>
            <a:ext cx="2305050" cy="1152525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FF"/>
                </a:solidFill>
              </a:rPr>
              <a:t>Основания обращения: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FF"/>
                </a:solidFill>
              </a:rPr>
              <a:t>Спор о праве (нарушение прав)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276600" y="5300663"/>
            <a:ext cx="2447925" cy="11303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FF"/>
                </a:solidFill>
              </a:rPr>
              <a:t>Сроки обращения, исковая давность: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FF"/>
                </a:solidFill>
              </a:rPr>
              <a:t>Общая и специальная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00788" y="5300663"/>
            <a:ext cx="2303462" cy="1081087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FF"/>
                </a:solidFill>
              </a:rPr>
              <a:t>Обязанность доказывать обстоятельства и нарушения права</a:t>
            </a:r>
          </a:p>
        </p:txBody>
      </p:sp>
      <p:sp>
        <p:nvSpPr>
          <p:cNvPr id="9" name="Овал 8"/>
          <p:cNvSpPr/>
          <p:nvPr/>
        </p:nvSpPr>
        <p:spPr>
          <a:xfrm>
            <a:off x="2484438" y="2708275"/>
            <a:ext cx="3959225" cy="987425"/>
          </a:xfrm>
          <a:prstGeom prst="ellipse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</a:rPr>
              <a:t>Обжалование решения суда только в вышестоящий суд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92275" y="1773238"/>
            <a:ext cx="5543550" cy="576262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Суд второй инстанции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692275" y="620713"/>
            <a:ext cx="5543550" cy="576262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rgbClr val="C00000"/>
                </a:solidFill>
              </a:rPr>
              <a:t>Последующие судебные инстанции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380288" y="2420938"/>
            <a:ext cx="1584325" cy="9144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</a:rPr>
              <a:t>Президент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1979613" y="4724400"/>
            <a:ext cx="647700" cy="504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4427538" y="4652963"/>
            <a:ext cx="0" cy="504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H="1" flipV="1">
            <a:off x="6588125" y="4724400"/>
            <a:ext cx="720725" cy="50482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3" idx="0"/>
            <a:endCxn id="9" idx="4"/>
          </p:cNvCxnSpPr>
          <p:nvPr/>
        </p:nvCxnSpPr>
        <p:spPr>
          <a:xfrm flipV="1">
            <a:off x="4464050" y="3695700"/>
            <a:ext cx="0" cy="3095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9" idx="0"/>
            <a:endCxn id="10" idx="2"/>
          </p:cNvCxnSpPr>
          <p:nvPr/>
        </p:nvCxnSpPr>
        <p:spPr>
          <a:xfrm flipV="1">
            <a:off x="4464050" y="2349500"/>
            <a:ext cx="0" cy="3587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0" idx="0"/>
            <a:endCxn id="11" idx="2"/>
          </p:cNvCxnSpPr>
          <p:nvPr/>
        </p:nvCxnSpPr>
        <p:spPr>
          <a:xfrm flipV="1">
            <a:off x="4464050" y="1196975"/>
            <a:ext cx="0" cy="5762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7" name="Скругленный прямоугольник 26"/>
          <p:cNvSpPr/>
          <p:nvPr/>
        </p:nvSpPr>
        <p:spPr>
          <a:xfrm>
            <a:off x="179388" y="2492375"/>
            <a:ext cx="1512887" cy="914400"/>
          </a:xfrm>
          <a:prstGeom prst="round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rgbClr val="C00000"/>
                </a:solidFill>
              </a:rPr>
              <a:t>Другие структуры</a:t>
            </a:r>
          </a:p>
        </p:txBody>
      </p:sp>
      <p:cxnSp>
        <p:nvCxnSpPr>
          <p:cNvPr id="29" name="Прямая со стрелкой 28"/>
          <p:cNvCxnSpPr>
            <a:stCxn id="9" idx="6"/>
            <a:endCxn id="12" idx="1"/>
          </p:cNvCxnSpPr>
          <p:nvPr/>
        </p:nvCxnSpPr>
        <p:spPr>
          <a:xfrm flipV="1">
            <a:off x="6443663" y="2878138"/>
            <a:ext cx="936625" cy="323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9" idx="2"/>
            <a:endCxn id="27" idx="3"/>
          </p:cNvCxnSpPr>
          <p:nvPr/>
        </p:nvCxnSpPr>
        <p:spPr>
          <a:xfrm flipH="1" flipV="1">
            <a:off x="1692275" y="2949575"/>
            <a:ext cx="792163" cy="2524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6516688" y="2852738"/>
            <a:ext cx="647700" cy="431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H="1">
            <a:off x="6659563" y="2708275"/>
            <a:ext cx="360362" cy="7207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H="1">
            <a:off x="1908175" y="2708275"/>
            <a:ext cx="576263" cy="72072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051050" y="2708275"/>
            <a:ext cx="360363" cy="79216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26398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контакты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solidFill>
                  <a:srgbClr val="FF0000"/>
                </a:solidFill>
              </a:rPr>
              <a:t>308036, г. Белгород, ул. 60-лет Октября, д.10,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тел</a:t>
            </a:r>
            <a:r>
              <a:rPr lang="ru-RU" dirty="0">
                <a:solidFill>
                  <a:srgbClr val="FF0000"/>
                </a:solidFill>
              </a:rPr>
              <a:t>.:+7 930-087-74-50 (</a:t>
            </a:r>
            <a:r>
              <a:rPr lang="ru-RU" dirty="0" err="1">
                <a:solidFill>
                  <a:srgbClr val="FF0000"/>
                </a:solidFill>
              </a:rPr>
              <a:t>Viber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WhatApp</a:t>
            </a:r>
            <a:r>
              <a:rPr lang="ru-RU" dirty="0">
                <a:solidFill>
                  <a:srgbClr val="FF0000"/>
                </a:solidFill>
              </a:rPr>
              <a:t>),  </a:t>
            </a:r>
            <a:endParaRPr lang="ru-RU" dirty="0" smtClean="0">
              <a:solidFill>
                <a:srgbClr val="FF0000"/>
              </a:solidFill>
            </a:endParaRPr>
          </a:p>
          <a:p>
            <a:pPr marL="136525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8-4722-205-141</a:t>
            </a:r>
            <a:r>
              <a:rPr lang="ru-RU" dirty="0">
                <a:solidFill>
                  <a:srgbClr val="FF0000"/>
                </a:solidFill>
              </a:rPr>
              <a:t>, </a:t>
            </a:r>
            <a:endParaRPr lang="ru-RU" dirty="0" smtClean="0">
              <a:solidFill>
                <a:srgbClr val="FF0000"/>
              </a:solidFill>
            </a:endParaRPr>
          </a:p>
          <a:p>
            <a:pPr marL="136525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8-4722-407-450,</a:t>
            </a:r>
          </a:p>
          <a:p>
            <a:r>
              <a:rPr lang="ru-RU" dirty="0">
                <a:solidFill>
                  <a:schemeClr val="bg1"/>
                </a:solidFill>
              </a:rPr>
              <a:t>Сайт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http://belbratstvo.ru/pravovoi-centr.html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e-</a:t>
            </a:r>
            <a:r>
              <a:rPr lang="ru-RU" dirty="0" err="1" smtClean="0">
                <a:solidFill>
                  <a:schemeClr val="bg1"/>
                </a:solidFill>
              </a:rPr>
              <a:t>mail</a:t>
            </a:r>
            <a:r>
              <a:rPr lang="ru-RU" dirty="0">
                <a:solidFill>
                  <a:schemeClr val="bg1"/>
                </a:solidFill>
              </a:rPr>
              <a:t>:</a:t>
            </a:r>
            <a:r>
              <a:rPr lang="ru-RU" dirty="0">
                <a:solidFill>
                  <a:srgbClr val="FF0000"/>
                </a:solidFill>
              </a:rPr>
              <a:t> bgobb31@mail.ru, belbratstvo@mail.ru</a:t>
            </a:r>
            <a:r>
              <a:rPr lang="ru-RU" dirty="0" smtClean="0">
                <a:solidFill>
                  <a:srgbClr val="FF0000"/>
                </a:solidFill>
              </a:rPr>
              <a:t>,</a:t>
            </a:r>
          </a:p>
          <a:p>
            <a:r>
              <a:rPr lang="ru-RU" dirty="0">
                <a:solidFill>
                  <a:schemeClr val="bg1"/>
                </a:solidFill>
              </a:rPr>
              <a:t>Мы в социальных сетях: </a:t>
            </a:r>
            <a:r>
              <a:rPr lang="ru-RU" dirty="0">
                <a:solidFill>
                  <a:srgbClr val="FF0000"/>
                </a:solidFill>
              </a:rPr>
              <a:t>http://vk.com/to4ka31 , https://vk.com/id549510263</a:t>
            </a:r>
          </a:p>
        </p:txBody>
      </p:sp>
    </p:spTree>
    <p:extLst>
      <p:ext uri="{BB962C8B-B14F-4D97-AF65-F5344CB8AC3E}">
        <p14:creationId xmlns:p14="http://schemas.microsoft.com/office/powerpoint/2010/main" xmlns="" val="3236581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 2. Система органов власти в РФ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67544" y="1124744"/>
            <a:ext cx="2592288" cy="1490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Законодательная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власть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419872" y="1124744"/>
            <a:ext cx="259228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Исполнительная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власть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300192" y="1196752"/>
            <a:ext cx="2592288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Судебная</a:t>
            </a:r>
          </a:p>
          <a:p>
            <a:pPr algn="ctr"/>
            <a:r>
              <a:rPr lang="ru-RU" dirty="0" smtClean="0">
                <a:solidFill>
                  <a:schemeClr val="bg1"/>
                </a:solidFill>
              </a:rPr>
              <a:t>власть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1547664" y="2924944"/>
            <a:ext cx="216024" cy="108012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644008" y="2924944"/>
            <a:ext cx="216024" cy="11521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596336" y="2852936"/>
            <a:ext cx="216024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11560" y="4797152"/>
            <a:ext cx="237626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Законотворческая деятельность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35896" y="4797152"/>
            <a:ext cx="237626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Исполнение законов и нормативно правовых актов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059832" y="558924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6588224" y="4797152"/>
            <a:ext cx="2376264" cy="15841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Принятие решений обязывающих исполнять законы, их толкование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6084168" y="5589240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50505369"/>
      </p:ext>
    </p:extLst>
  </p:cSld>
  <p:clrMapOvr>
    <a:masterClrMapping/>
  </p:clrMapOvr>
  <p:transition advClick="0" advTm="20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611560" y="188640"/>
            <a:ext cx="25922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Законодательная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347864" y="188640"/>
            <a:ext cx="25922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Исполнительная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156176" y="260648"/>
            <a:ext cx="2592288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Судебная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628800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Федеральное собрание РФ: </a:t>
            </a:r>
            <a:r>
              <a:rPr lang="ru-RU" sz="1400" dirty="0" smtClean="0">
                <a:solidFill>
                  <a:srgbClr val="C00000"/>
                </a:solidFill>
              </a:rPr>
              <a:t>Совет Федерации, Государственная Дума РФ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3501008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Областные, краевые законодательные 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собрания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55776" y="112474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Федеральный уровень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85293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Региональный уровень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472514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Местный уровень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27584" y="5157192"/>
            <a:ext cx="23762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Советы, земские собрания</a:t>
            </a:r>
            <a:endParaRPr lang="ru-RU" sz="1400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1628800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Президент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Премьер министр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Министерства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63888" y="3501008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Глава субъекта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Департаменты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Управления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07904" y="5157192"/>
            <a:ext cx="237626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Мэры, главы муниципалитетов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Управления, отделения ведомств</a:t>
            </a:r>
          </a:p>
          <a:p>
            <a:pPr algn="ctr"/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372200" y="1628800"/>
            <a:ext cx="2376264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Верховный суд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16216" y="3501008"/>
            <a:ext cx="23762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Региональные, Краевые, Республиканские суды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516216" y="5157192"/>
            <a:ext cx="237626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Районные и мировые суды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19" name="Прямая со стрелкой 18"/>
          <p:cNvCxnSpPr>
            <a:stCxn id="2" idx="4"/>
          </p:cNvCxnSpPr>
          <p:nvPr/>
        </p:nvCxnSpPr>
        <p:spPr>
          <a:xfrm>
            <a:off x="1907704" y="90872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7452320" y="1052736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7" idx="2"/>
          </p:cNvCxnSpPr>
          <p:nvPr/>
        </p:nvCxnSpPr>
        <p:spPr>
          <a:xfrm>
            <a:off x="4572000" y="1052736"/>
            <a:ext cx="0" cy="441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835696" y="278092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499992" y="2708920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524328" y="2780928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1907704" y="4581128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endCxn id="9" idx="2"/>
          </p:cNvCxnSpPr>
          <p:nvPr/>
        </p:nvCxnSpPr>
        <p:spPr>
          <a:xfrm>
            <a:off x="4644008" y="4653136"/>
            <a:ext cx="0" cy="4413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7668344" y="4725144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08923140"/>
      </p:ext>
    </p:extLst>
  </p:cSld>
  <p:clrMapOvr>
    <a:masterClrMapping/>
  </p:clrMapOvr>
  <p:transition advClick="0" advTm="30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736" y="188640"/>
            <a:ext cx="52565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Органы общественного контроля в системе защиты прав граждан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23528" y="1700808"/>
            <a:ext cx="2736304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Уполномоченный по правам человека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203848" y="1844824"/>
            <a:ext cx="280831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Общественные приёмные политических партий, депутаты ФС РФ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156176" y="1844824"/>
            <a:ext cx="280831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Другие структуры общ. контроля: ОНФ, ОП, НКО, правозащитные организации, 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1763688" y="3573016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4716016" y="350100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7596336" y="3501008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835696" y="5445224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Региональный уровень</a:t>
            </a:r>
            <a:endParaRPr lang="ru-RU" sz="2400" b="1" dirty="0">
              <a:solidFill>
                <a:srgbClr val="7030A0"/>
              </a:solidFill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259632" y="436510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283968" y="436510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7164288" y="436510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835696" y="1268760"/>
            <a:ext cx="56886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</a:rPr>
              <a:t>Федеральный  уровень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9343051"/>
      </p:ext>
    </p:extLst>
  </p:cSld>
  <p:clrMapOvr>
    <a:masterClrMapping/>
  </p:clrMapOvr>
  <p:transition advClick="0" advTm="30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55576" y="1916112"/>
            <a:ext cx="2592387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bg1"/>
                </a:solidFill>
              </a:rPr>
              <a:t>Пенсионный фонд РФ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300192" y="1914815"/>
            <a:ext cx="2519363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Минздрав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55576" y="3762376"/>
            <a:ext cx="2592388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Пенсионные о</a:t>
            </a:r>
            <a:r>
              <a:rPr lang="ru-RU" dirty="0" smtClean="0">
                <a:solidFill>
                  <a:schemeClr val="bg1"/>
                </a:solidFill>
              </a:rPr>
              <a:t>тделения в субъекте РФ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194306" y="3787706"/>
            <a:ext cx="2519363" cy="1079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Департамент здравоохранения и соц. защиты</a:t>
            </a:r>
          </a:p>
        </p:txBody>
      </p:sp>
      <p:sp>
        <p:nvSpPr>
          <p:cNvPr id="31749" name="TextBox 5"/>
          <p:cNvSpPr txBox="1">
            <a:spLocks noChangeArrowheads="1"/>
          </p:cNvSpPr>
          <p:nvPr/>
        </p:nvSpPr>
        <p:spPr bwMode="auto">
          <a:xfrm>
            <a:off x="2771775" y="1484313"/>
            <a:ext cx="4032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Times New Roman" pitchFamily="18" charset="0"/>
              </a:rPr>
              <a:t>Федеральный уровень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1560" y="5507330"/>
            <a:ext cx="2592388" cy="10900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Пенсионные </a:t>
            </a:r>
            <a:r>
              <a:rPr lang="ru-RU" dirty="0" smtClean="0">
                <a:solidFill>
                  <a:schemeClr val="bg1"/>
                </a:solidFill>
              </a:rPr>
              <a:t>управления в городах (районах)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194306" y="5507330"/>
            <a:ext cx="2519363" cy="1203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Управление здравоохранения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и соц. защиты населения</a:t>
            </a:r>
          </a:p>
        </p:txBody>
      </p:sp>
      <p:sp>
        <p:nvSpPr>
          <p:cNvPr id="31752" name="TextBox 8"/>
          <p:cNvSpPr txBox="1">
            <a:spLocks noChangeArrowheads="1"/>
          </p:cNvSpPr>
          <p:nvPr/>
        </p:nvSpPr>
        <p:spPr bwMode="auto">
          <a:xfrm>
            <a:off x="2148244" y="5011536"/>
            <a:ext cx="4032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Times New Roman" pitchFamily="18" charset="0"/>
              </a:rPr>
              <a:t>Местный уровень</a:t>
            </a:r>
          </a:p>
        </p:txBody>
      </p:sp>
      <p:sp>
        <p:nvSpPr>
          <p:cNvPr id="31753" name="TextBox 9"/>
          <p:cNvSpPr txBox="1">
            <a:spLocks noChangeArrowheads="1"/>
          </p:cNvSpPr>
          <p:nvPr/>
        </p:nvSpPr>
        <p:spPr bwMode="auto">
          <a:xfrm>
            <a:off x="2848835" y="3364527"/>
            <a:ext cx="2808089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Times New Roman" pitchFamily="18" charset="0"/>
              </a:rPr>
              <a:t>Региональный уровень</a:t>
            </a:r>
          </a:p>
        </p:txBody>
      </p:sp>
      <p:cxnSp>
        <p:nvCxnSpPr>
          <p:cNvPr id="12" name="Прямая соединительная линия 11"/>
          <p:cNvCxnSpPr>
            <a:stCxn id="2" idx="2"/>
            <a:endCxn id="4" idx="0"/>
          </p:cNvCxnSpPr>
          <p:nvPr/>
        </p:nvCxnSpPr>
        <p:spPr>
          <a:xfrm>
            <a:off x="2051770" y="3068637"/>
            <a:ext cx="0" cy="6937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3" idx="2"/>
            <a:endCxn id="5" idx="0"/>
          </p:cNvCxnSpPr>
          <p:nvPr/>
        </p:nvCxnSpPr>
        <p:spPr>
          <a:xfrm flipH="1">
            <a:off x="6453988" y="3067340"/>
            <a:ext cx="1105886" cy="7203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051770" y="4849526"/>
            <a:ext cx="0" cy="6477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8" idx="0"/>
          </p:cNvCxnSpPr>
          <p:nvPr/>
        </p:nvCxnSpPr>
        <p:spPr>
          <a:xfrm>
            <a:off x="6453987" y="4841876"/>
            <a:ext cx="1" cy="66545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758" name="Прямоугольник 21"/>
          <p:cNvSpPr>
            <a:spLocks noChangeArrowheads="1"/>
          </p:cNvSpPr>
          <p:nvPr/>
        </p:nvSpPr>
        <p:spPr bwMode="auto">
          <a:xfrm>
            <a:off x="2339975" y="188913"/>
            <a:ext cx="457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Государственные органы и учреждения,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осуществляющие социальные гарантии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547987" y="1957387"/>
            <a:ext cx="2592387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Министерство труда и социальной защиты населения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4660643" y="3123262"/>
            <a:ext cx="1740347" cy="65928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Click="0" advTm="15810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755650" y="5516563"/>
            <a:ext cx="2160588" cy="64928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Обеспечение жильём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635375" y="908050"/>
            <a:ext cx="2520950" cy="144145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Компенсация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расходов на оплату жилых помещений и коммунальных услуг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92500" y="2924175"/>
            <a:ext cx="2879725" cy="12969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Установлены Федеральным законодательством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ru-RU" sz="1600" dirty="0">
                <a:solidFill>
                  <a:schemeClr val="bg1"/>
                </a:solidFill>
              </a:rPr>
              <a:t>ФЗ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ru-RU" sz="1600" dirty="0">
                <a:solidFill>
                  <a:schemeClr val="bg1"/>
                </a:solidFill>
              </a:rPr>
              <a:t>«О ветеранах)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750" y="1700213"/>
            <a:ext cx="2160588" cy="64928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Пенсионное обеспечение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388" y="3068638"/>
            <a:ext cx="2808287" cy="15843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Сохранение права на получение медицинской помощи, внеочередное медицинское обслуживание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804025" y="4076700"/>
            <a:ext cx="2124075" cy="13684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Внеочередное социальное обслуживание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95738" y="5157788"/>
            <a:ext cx="2376487" cy="1295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Предоставление дополнительного отпуска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59563" y="1844675"/>
            <a:ext cx="2089150" cy="11525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Единовременные денежные выплаты</a:t>
            </a:r>
          </a:p>
        </p:txBody>
      </p:sp>
      <p:cxnSp>
        <p:nvCxnSpPr>
          <p:cNvPr id="15" name="Прямая соединительная линия 14"/>
          <p:cNvCxnSpPr>
            <a:stCxn id="3" idx="2"/>
            <a:endCxn id="4" idx="0"/>
          </p:cNvCxnSpPr>
          <p:nvPr/>
        </p:nvCxnSpPr>
        <p:spPr>
          <a:xfrm>
            <a:off x="4895850" y="2349500"/>
            <a:ext cx="36513" cy="5746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700338" y="2349500"/>
            <a:ext cx="792162" cy="5746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endCxn id="4" idx="1"/>
          </p:cNvCxnSpPr>
          <p:nvPr/>
        </p:nvCxnSpPr>
        <p:spPr>
          <a:xfrm>
            <a:off x="2987675" y="3573463"/>
            <a:ext cx="5048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2843213" y="4221163"/>
            <a:ext cx="865187" cy="1295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endCxn id="10" idx="0"/>
          </p:cNvCxnSpPr>
          <p:nvPr/>
        </p:nvCxnSpPr>
        <p:spPr>
          <a:xfrm flipH="1">
            <a:off x="5184775" y="4221163"/>
            <a:ext cx="34925" cy="9366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372225" y="4221163"/>
            <a:ext cx="431800" cy="1444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6372225" y="2708275"/>
            <a:ext cx="287338" cy="2889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712" name="Прямоугольник 30"/>
          <p:cNvSpPr>
            <a:spLocks noChangeArrowheads="1"/>
          </p:cNvSpPr>
          <p:nvPr/>
        </p:nvSpPr>
        <p:spPr bwMode="auto">
          <a:xfrm>
            <a:off x="683568" y="333375"/>
            <a:ext cx="80651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3. Основные </a:t>
            </a:r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социальные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льготы (федеральные)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 advTm="20874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787900" y="836613"/>
            <a:ext cx="3240088" cy="165576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Льготы связанные с компенсацией или освобождением оплаты проезда транспортом общего пользования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63938" y="2924175"/>
            <a:ext cx="2592387" cy="12255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</a:rPr>
              <a:t>Установлены Региональным законодательством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bg1"/>
                </a:solidFill>
              </a:rPr>
              <a:t>(соц. кодексы)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4213" y="1773238"/>
            <a:ext cx="2087562" cy="1150937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Лекарственное обеспечение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8313" y="4437063"/>
            <a:ext cx="2590800" cy="1368425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Первоочередной приём в дошкольные общеобразовательные учреждения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27538" y="5229225"/>
            <a:ext cx="2160587" cy="10795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Установление дополнительных выплат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35825" y="3860800"/>
            <a:ext cx="1584325" cy="8636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/>
                </a:solidFill>
              </a:rPr>
              <a:t>Стипендии</a:t>
            </a: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5435600" y="2492375"/>
            <a:ext cx="288925" cy="4318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771775" y="2852738"/>
            <a:ext cx="792163" cy="2159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2987675" y="4149725"/>
            <a:ext cx="576263" cy="3587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endCxn id="8" idx="0"/>
          </p:cNvCxnSpPr>
          <p:nvPr/>
        </p:nvCxnSpPr>
        <p:spPr>
          <a:xfrm>
            <a:off x="5292725" y="4149725"/>
            <a:ext cx="215900" cy="10795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4" idx="3"/>
          </p:cNvCxnSpPr>
          <p:nvPr/>
        </p:nvCxnSpPr>
        <p:spPr>
          <a:xfrm>
            <a:off x="6156325" y="3536950"/>
            <a:ext cx="1152525" cy="396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732" name="Прямоугольник 20"/>
          <p:cNvSpPr>
            <a:spLocks noChangeArrowheads="1"/>
          </p:cNvSpPr>
          <p:nvPr/>
        </p:nvSpPr>
        <p:spPr bwMode="auto">
          <a:xfrm>
            <a:off x="468313" y="188913"/>
            <a:ext cx="83518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itchFamily="18" charset="0"/>
              </a:rPr>
              <a:t>Дополнительные социальные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</a:rPr>
              <a:t>льготы (региональные)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advClick="0" advTm="20682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3502</TotalTime>
  <Words>839</Words>
  <Application>Microsoft Office PowerPoint</Application>
  <PresentationFormat>Экран (4:3)</PresentationFormat>
  <Paragraphs>208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Апекс</vt:lpstr>
      <vt:lpstr>Способы и последовательность защиты социальных прав.</vt:lpstr>
      <vt:lpstr>Слайд 2</vt:lpstr>
      <vt:lpstr>Наши контакты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284</cp:revision>
  <dcterms:created xsi:type="dcterms:W3CDTF">2016-01-17T08:56:34Z</dcterms:created>
  <dcterms:modified xsi:type="dcterms:W3CDTF">2021-01-19T16:35:30Z</dcterms:modified>
</cp:coreProperties>
</file>