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341" r:id="rId3"/>
    <p:sldId id="332" r:id="rId4"/>
    <p:sldId id="290" r:id="rId5"/>
    <p:sldId id="291" r:id="rId6"/>
    <p:sldId id="292" r:id="rId7"/>
    <p:sldId id="294" r:id="rId8"/>
    <p:sldId id="296" r:id="rId9"/>
    <p:sldId id="380" r:id="rId10"/>
    <p:sldId id="384" r:id="rId11"/>
    <p:sldId id="383" r:id="rId12"/>
    <p:sldId id="385" r:id="rId13"/>
    <p:sldId id="392" r:id="rId14"/>
    <p:sldId id="361" r:id="rId15"/>
    <p:sldId id="398" r:id="rId16"/>
    <p:sldId id="390" r:id="rId17"/>
    <p:sldId id="397" r:id="rId18"/>
    <p:sldId id="399" r:id="rId19"/>
    <p:sldId id="393" r:id="rId20"/>
    <p:sldId id="391" r:id="rId21"/>
    <p:sldId id="395" r:id="rId22"/>
    <p:sldId id="394" r:id="rId23"/>
    <p:sldId id="410" r:id="rId24"/>
  </p:sldIdLst>
  <p:sldSz cx="9144000" cy="6858000" type="screen4x3"/>
  <p:notesSz cx="6797675" cy="99250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00"/>
    <a:srgbClr val="0000FF"/>
    <a:srgbClr val="00E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1" autoAdjust="0"/>
    <p:restoredTop sz="94595" autoAdjust="0"/>
  </p:normalViewPr>
  <p:slideViewPr>
    <p:cSldViewPr>
      <p:cViewPr varScale="1">
        <p:scale>
          <a:sx n="69" d="100"/>
          <a:sy n="69" d="100"/>
        </p:scale>
        <p:origin x="14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1-01-18T13:58:21.786" idx="1">
    <p:pos x="10" y="10"/>
    <p:text>Подругому сделать список разделов, в связи с удаленными файлами и пронумеровать:
систему образования льгот переносим во вторую презентацию, медицину то же делаем отдельно
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0983" tIns="45491" rIns="90983" bIns="454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0983" tIns="45491" rIns="90983" bIns="4549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AA286DA-BE11-4A3A-B0E4-870CDEE68051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83" tIns="45491" rIns="90983" bIns="45491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399"/>
            <a:ext cx="5438140" cy="4466273"/>
          </a:xfrm>
          <a:prstGeom prst="rect">
            <a:avLst/>
          </a:prstGeom>
        </p:spPr>
        <p:txBody>
          <a:bodyPr vert="horz" lIns="90983" tIns="45491" rIns="90983" bIns="45491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0983" tIns="45491" rIns="90983" bIns="454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0983" tIns="45491" rIns="90983" bIns="4549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C412557-F697-4661-BEFC-4F8C139D1E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182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87BEF-DDB8-498B-BDA4-9A0A0F7A433F}" type="datetimeFigureOut">
              <a:rPr lang="ru-RU"/>
              <a:pPr>
                <a:defRPr/>
              </a:pPr>
              <a:t>18.01.2021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E5C91-E0D3-454C-A740-F9544D8AE1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C2B55-92D4-4105-AC01-D902E0A55762}" type="datetimeFigureOut">
              <a:rPr lang="ru-RU"/>
              <a:pPr>
                <a:defRPr/>
              </a:pPr>
              <a:t>18.01.2021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22B0-4ED4-44DD-BF85-9A5B4065D6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C46EA-2C12-49E3-948C-AE08DF58CB2A}" type="datetimeFigureOut">
              <a:rPr lang="ru-RU"/>
              <a:pPr>
                <a:defRPr/>
              </a:pPr>
              <a:t>18.01.2021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08FF3-4B48-4D8B-AE8E-BB56DED072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09D1D-397C-40BC-AEAC-18A16CBAC862}" type="datetimeFigureOut">
              <a:rPr lang="ru-RU"/>
              <a:pPr>
                <a:defRPr/>
              </a:pPr>
              <a:t>18.01.2021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4AB4A-D66B-4F6E-A3F0-61F78969A1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C07B7-C574-4281-83F2-EE88BA3D6BDD}" type="datetimeFigureOut">
              <a:rPr lang="ru-RU"/>
              <a:pPr>
                <a:defRPr/>
              </a:pPr>
              <a:t>18.01.2021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5237E-8D6D-47C2-B1CA-F55A02FA98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110CC-992F-46D4-9AC4-327EFEAF410B}" type="datetimeFigureOut">
              <a:rPr lang="ru-RU"/>
              <a:pPr>
                <a:defRPr/>
              </a:pPr>
              <a:t>18.01.2021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FD0FA-E456-4E44-A91F-ED87E94823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48F14-2116-48BA-8524-53CAB1264419}" type="datetimeFigureOut">
              <a:rPr lang="ru-RU"/>
              <a:pPr>
                <a:defRPr/>
              </a:pPr>
              <a:t>18.01.2021</a:t>
            </a:fld>
            <a:endParaRPr lang="ru-RU" dirty="0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DD5F-8624-4839-9CF8-87FABCE1F0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1CCE8-6F05-4692-9E58-5D0C3F60655F}" type="datetimeFigureOut">
              <a:rPr lang="ru-RU"/>
              <a:pPr>
                <a:defRPr/>
              </a:pPr>
              <a:t>18.01.2021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36D8B-4224-4570-B702-5A66183E19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5748B-150A-4E13-8A2E-E31FD35A4A21}" type="datetimeFigureOut">
              <a:rPr lang="ru-RU"/>
              <a:pPr>
                <a:defRPr/>
              </a:pPr>
              <a:t>18.01.2021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A28EE-6408-42BD-B122-80F720F57B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4EFB9-2D4B-42B1-B14D-0BB404A34EBF}" type="datetimeFigureOut">
              <a:rPr lang="ru-RU"/>
              <a:pPr>
                <a:defRPr/>
              </a:pPr>
              <a:t>18.01.2021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2F8DD-D1A2-4B46-86C8-BE4FB0C80F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1525F-63C7-496E-A563-93AB67C84F21}" type="datetimeFigureOut">
              <a:rPr lang="ru-RU"/>
              <a:pPr>
                <a:defRPr/>
              </a:pPr>
              <a:t>18.01.2021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61813-FF1E-446C-9423-524829F207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5822CA-207B-4256-91C5-1995B0930A69}" type="datetimeFigureOut">
              <a:rPr lang="ru-RU"/>
              <a:pPr>
                <a:defRPr/>
              </a:pPr>
              <a:t>18.01.2021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39A3AC-CF4A-46EA-8A75-A2183CA856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6F67E2581701D00929E4F46049104D6C3043F2132178FC64419F7EC3EB820C64B945127F6322HAADM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log.ru/rn%20&#1082;&#1086;&#1076;%20&#1088;&#1077;&#1075;&#1080;&#1086;&#1085;&#1072;/service/tax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log.ru/rn31/service/tax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Autofit/>
            <a:sp3d prstMaterial="softEdge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0000"/>
                </a:solidFill>
                <a:effectLst/>
              </a:rPr>
              <a:t>Налоговые льготы для ветеранов. </a:t>
            </a:r>
            <a:endParaRPr lang="ru-RU" sz="2800" dirty="0">
              <a:solidFill>
                <a:srgbClr val="FF0000"/>
              </a:solidFill>
              <a:effectLst/>
            </a:endParaRPr>
          </a:p>
        </p:txBody>
      </p:sp>
      <p:pic>
        <p:nvPicPr>
          <p:cNvPr id="14338" name="Содержимое 3" descr="Боевое братство_А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15816" y="1700808"/>
            <a:ext cx="3313112" cy="4702175"/>
          </a:xfrm>
        </p:spPr>
      </p:pic>
    </p:spTree>
  </p:cSld>
  <p:clrMapOvr>
    <a:masterClrMapping/>
  </p:clrMapOvr>
  <p:transition advClick="0" advTm="704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6116" y="4143380"/>
            <a:ext cx="2592388" cy="1368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Общие условия предоставления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39938" name="Прямоугольник 2"/>
          <p:cNvSpPr>
            <a:spLocks noChangeArrowheads="1"/>
          </p:cNvSpPr>
          <p:nvPr/>
        </p:nvSpPr>
        <p:spPr bwMode="auto">
          <a:xfrm>
            <a:off x="1116013" y="333375"/>
            <a:ext cx="71278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Льготы по транспортному налогу</a:t>
            </a:r>
          </a:p>
          <a:p>
            <a:pPr algn="ctr"/>
            <a:endParaRPr lang="ru-RU" sz="20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4375" y="1214438"/>
            <a:ext cx="3214688" cy="178593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</a:rPr>
              <a:t>Освобождение </a:t>
            </a:r>
            <a:r>
              <a:rPr lang="ru-RU" b="1" dirty="0">
                <a:solidFill>
                  <a:schemeClr val="bg1"/>
                </a:solidFill>
              </a:rPr>
              <a:t>от транспортного налога определяется мощностью </a:t>
            </a:r>
            <a:r>
              <a:rPr lang="ru-RU" b="1" dirty="0" smtClean="0">
                <a:solidFill>
                  <a:schemeClr val="bg1"/>
                </a:solidFill>
              </a:rPr>
              <a:t>автомобиля, л/с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7" name="Прямая со стрелкой 6"/>
          <p:cNvCxnSpPr>
            <a:endCxn id="5" idx="2"/>
          </p:cNvCxnSpPr>
          <p:nvPr/>
        </p:nvCxnSpPr>
        <p:spPr>
          <a:xfrm rot="16200000" flipV="1">
            <a:off x="2232416" y="3089679"/>
            <a:ext cx="1143005" cy="9643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17" idx="2"/>
          </p:cNvCxnSpPr>
          <p:nvPr/>
        </p:nvCxnSpPr>
        <p:spPr>
          <a:xfrm rot="5400000" flipH="1" flipV="1">
            <a:off x="5732861" y="3125399"/>
            <a:ext cx="1143006" cy="8929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5143500" y="1214438"/>
            <a:ext cx="3214688" cy="178593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Предусмотрена пониженная налоговая ставка </a:t>
            </a:r>
          </a:p>
        </p:txBody>
      </p:sp>
    </p:spTree>
  </p:cSld>
  <p:clrMapOvr>
    <a:masterClrMapping/>
  </p:clrMapOvr>
  <p:transition advClick="0" advTm="8243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57563" y="3286125"/>
            <a:ext cx="2592387" cy="1368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Категории льготных налогоплательщиков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38914" name="Прямоугольник 2"/>
          <p:cNvSpPr>
            <a:spLocks noChangeArrowheads="1"/>
          </p:cNvSpPr>
          <p:nvPr/>
        </p:nvSpPr>
        <p:spPr bwMode="auto">
          <a:xfrm>
            <a:off x="1116013" y="333375"/>
            <a:ext cx="7127875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Некоторые категории льготников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по транспортному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налогу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</a:rPr>
              <a:t>(определяются региональной властью)</a:t>
            </a:r>
            <a:endParaRPr lang="ru-RU" sz="2400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/>
            <a:endParaRPr lang="ru-RU" sz="20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47864" y="1700808"/>
            <a:ext cx="2446338" cy="12239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Герои Советского Союза и РФ, Социалистического Труда</a:t>
            </a:r>
          </a:p>
        </p:txBody>
      </p:sp>
      <p:cxnSp>
        <p:nvCxnSpPr>
          <p:cNvPr id="7" name="Прямая со стрелкой 6"/>
          <p:cNvCxnSpPr>
            <a:stCxn id="2" idx="0"/>
          </p:cNvCxnSpPr>
          <p:nvPr/>
        </p:nvCxnSpPr>
        <p:spPr>
          <a:xfrm flipH="1" flipV="1">
            <a:off x="4644008" y="2996952"/>
            <a:ext cx="9749" cy="2891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5940152" y="3501008"/>
            <a:ext cx="720080" cy="4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611560" y="4725144"/>
            <a:ext cx="2448272" cy="151216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</a:rPr>
              <a:t>Пансионеры и иные категории </a:t>
            </a:r>
            <a:r>
              <a:rPr lang="ru-RU" sz="1600" dirty="0" smtClean="0">
                <a:solidFill>
                  <a:schemeClr val="bg1"/>
                </a:solidFill>
              </a:rPr>
              <a:t>(чернобыльцы, подразделения особого риска и т.п.)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3528" y="2204864"/>
            <a:ext cx="2303463" cy="123348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</a:rPr>
              <a:t>Ветераны и инвалиды ВОВ и лица к ним приравненные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372200" y="4653136"/>
            <a:ext cx="2591371" cy="151216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Имеющие трех и более несовершеннолетних </a:t>
            </a:r>
            <a:r>
              <a:rPr lang="ru-RU" b="1" dirty="0" smtClean="0">
                <a:solidFill>
                  <a:schemeClr val="bg1"/>
                </a:solidFill>
              </a:rPr>
              <a:t>детей и иные категории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3059833" y="4725144"/>
            <a:ext cx="936103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436096" y="4725144"/>
            <a:ext cx="936104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2" idx="1"/>
          </p:cNvCxnSpPr>
          <p:nvPr/>
        </p:nvCxnSpPr>
        <p:spPr>
          <a:xfrm flipH="1" flipV="1">
            <a:off x="2339752" y="3501008"/>
            <a:ext cx="1017811" cy="4693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6660232" y="2492896"/>
            <a:ext cx="2305050" cy="12239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</a:rPr>
              <a:t>Ветераны и инвалиды боевых действий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14691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7864" y="1700808"/>
            <a:ext cx="2447925" cy="1223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Налоговые вычеты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552" y="3861048"/>
            <a:ext cx="2376488" cy="9286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Стандартный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(ст. 218 НК РФ)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63888" y="4293096"/>
            <a:ext cx="2305050" cy="122396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Социальный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(ст. 219 НК РФ) 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907704" y="2708920"/>
            <a:ext cx="1224136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716016" y="2996952"/>
            <a:ext cx="397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015" name="Прямоугольник 12"/>
          <p:cNvSpPr>
            <a:spLocks noChangeArrowheads="1"/>
          </p:cNvSpPr>
          <p:nvPr/>
        </p:nvSpPr>
        <p:spPr bwMode="auto">
          <a:xfrm>
            <a:off x="1116013" y="333375"/>
            <a:ext cx="7127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5. Иные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льготы для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ветеранов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516216" y="3861048"/>
            <a:ext cx="2305050" cy="12239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Имущественный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(ст. 220 НК РФ) 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5940152" y="2708920"/>
            <a:ext cx="1584176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9736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707904" y="1412776"/>
            <a:ext cx="2376488" cy="9286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Стандартный налоговый вычет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(ст. 218 НК РФ)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91680" y="3573016"/>
            <a:ext cx="2303463" cy="216423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Для ветеранов боевых </a:t>
            </a:r>
            <a:r>
              <a:rPr lang="ru-RU" dirty="0" smtClean="0">
                <a:solidFill>
                  <a:schemeClr val="bg1"/>
                </a:solidFill>
              </a:rPr>
              <a:t>действий и иных категорий граждан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(под </a:t>
            </a:r>
            <a:r>
              <a:rPr lang="ru-RU" dirty="0" err="1" smtClean="0">
                <a:solidFill>
                  <a:schemeClr val="bg1"/>
                </a:solidFill>
              </a:rPr>
              <a:t>пп</a:t>
            </a:r>
            <a:r>
              <a:rPr lang="ru-RU" dirty="0" smtClean="0">
                <a:solidFill>
                  <a:schemeClr val="bg1"/>
                </a:solidFill>
              </a:rPr>
              <a:t>. 1) и 2) п. 1 ст. 218 НК РФ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52120" y="3645024"/>
            <a:ext cx="2303463" cy="85725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На </a:t>
            </a:r>
            <a:r>
              <a:rPr lang="ru-RU" dirty="0" smtClean="0">
                <a:solidFill>
                  <a:schemeClr val="bg1"/>
                </a:solidFill>
              </a:rPr>
              <a:t>ребенка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</a:rPr>
              <a:t>(под п. 4) п.1 ст. 218 НК РФ)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652120" y="2492896"/>
            <a:ext cx="1584176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2339752" y="2492896"/>
            <a:ext cx="1728192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12"/>
          <p:cNvSpPr>
            <a:spLocks noChangeArrowheads="1"/>
          </p:cNvSpPr>
          <p:nvPr/>
        </p:nvSpPr>
        <p:spPr bwMode="auto">
          <a:xfrm>
            <a:off x="1116013" y="333375"/>
            <a:ext cx="7127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Стандартный налоговый вычет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68"/>
    </mc:Choice>
    <mc:Fallback xmlns="">
      <p:transition spd="slow" advTm="8468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38" y="1857375"/>
            <a:ext cx="80645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u="sng" dirty="0">
                <a:solidFill>
                  <a:schemeClr val="bg1"/>
                </a:solidFill>
                <a:latin typeface="+mn-lt"/>
                <a:cs typeface="+mn-cs"/>
              </a:rPr>
              <a:t>На сумму </a:t>
            </a:r>
            <a:r>
              <a:rPr lang="ru-RU" b="1" u="sng" dirty="0">
                <a:solidFill>
                  <a:schemeClr val="bg1"/>
                </a:solidFill>
                <a:latin typeface="+mn-lt"/>
                <a:cs typeface="+mn-cs"/>
              </a:rPr>
              <a:t>500 руб. </a:t>
            </a:r>
            <a:r>
              <a:rPr lang="ru-RU" dirty="0" smtClean="0">
                <a:solidFill>
                  <a:schemeClr val="bg1"/>
                </a:solidFill>
                <a:latin typeface="+mn-lt"/>
                <a:cs typeface="+mn-cs"/>
              </a:rPr>
              <a:t>(под п.2) п.1 ст. 218 НК РФ)</a:t>
            </a:r>
            <a:endParaRPr lang="ru-RU" dirty="0">
              <a:solidFill>
                <a:schemeClr val="bg1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+mn-lt"/>
                <a:cs typeface="+mn-cs"/>
              </a:rPr>
              <a:t>Категории: </a:t>
            </a: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Ветераны боевых действий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 smtClean="0">
                <a:solidFill>
                  <a:schemeClr val="bg1"/>
                </a:solidFill>
                <a:latin typeface="+mn-lt"/>
                <a:cs typeface="+mn-cs"/>
              </a:rPr>
              <a:t>Расчет без </a:t>
            </a:r>
            <a:r>
              <a:rPr lang="ru-RU" b="1" dirty="0" smtClean="0">
                <a:solidFill>
                  <a:schemeClr val="bg1"/>
                </a:solidFill>
                <a:latin typeface="+mn-lt"/>
                <a:cs typeface="+mn-cs"/>
              </a:rPr>
              <a:t>применения льготы: </a:t>
            </a:r>
            <a:r>
              <a:rPr lang="ru-RU" dirty="0">
                <a:solidFill>
                  <a:schemeClr val="bg1"/>
                </a:solidFill>
                <a:latin typeface="+mn-lt"/>
                <a:cs typeface="+mn-cs"/>
              </a:rPr>
              <a:t>20 000 (доход) </a:t>
            </a:r>
            <a:r>
              <a:rPr lang="ru-RU" dirty="0" err="1">
                <a:solidFill>
                  <a:schemeClr val="bg1"/>
                </a:solidFill>
                <a:latin typeface="+mn-lt"/>
                <a:cs typeface="+mn-cs"/>
              </a:rPr>
              <a:t>х</a:t>
            </a:r>
            <a:r>
              <a:rPr lang="ru-RU" dirty="0">
                <a:solidFill>
                  <a:schemeClr val="bg1"/>
                </a:solidFill>
                <a:latin typeface="+mn-lt"/>
                <a:cs typeface="+mn-cs"/>
              </a:rPr>
              <a:t> 13% (</a:t>
            </a:r>
            <a:r>
              <a:rPr lang="ru-RU" dirty="0" err="1">
                <a:solidFill>
                  <a:schemeClr val="bg1"/>
                </a:solidFill>
                <a:latin typeface="+mn-lt"/>
                <a:cs typeface="+mn-cs"/>
              </a:rPr>
              <a:t>ндфл</a:t>
            </a:r>
            <a:r>
              <a:rPr lang="ru-RU" dirty="0">
                <a:solidFill>
                  <a:schemeClr val="bg1"/>
                </a:solidFill>
                <a:latin typeface="+mn-lt"/>
                <a:cs typeface="+mn-cs"/>
              </a:rPr>
              <a:t>) = 2600 руб.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+mn-lt"/>
                <a:cs typeface="+mn-cs"/>
              </a:rPr>
              <a:t>На руки </a:t>
            </a: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17 400 руб.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 smtClean="0">
                <a:solidFill>
                  <a:schemeClr val="bg1"/>
                </a:solidFill>
                <a:latin typeface="+mn-lt"/>
                <a:cs typeface="+mn-cs"/>
              </a:rPr>
              <a:t>Расчет с</a:t>
            </a:r>
            <a:r>
              <a:rPr lang="ru-RU" b="1" dirty="0" smtClean="0">
                <a:solidFill>
                  <a:schemeClr val="bg1"/>
                </a:solidFill>
                <a:latin typeface="+mn-lt"/>
                <a:cs typeface="+mn-cs"/>
              </a:rPr>
              <a:t> применение льготы:</a:t>
            </a:r>
            <a:r>
              <a:rPr lang="ru-RU" b="1" dirty="0" smtClean="0">
                <a:latin typeface="+mn-lt"/>
                <a:cs typeface="+mn-cs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+mn-lt"/>
                <a:cs typeface="+mn-cs"/>
              </a:rPr>
              <a:t>Если ВБД 500 руб. на 13% не облагается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  <a:latin typeface="+mn-lt"/>
                <a:cs typeface="+mn-cs"/>
              </a:rPr>
              <a:t>(</a:t>
            </a:r>
            <a:r>
              <a:rPr lang="ru-RU" dirty="0">
                <a:solidFill>
                  <a:schemeClr val="bg1"/>
                </a:solidFill>
                <a:latin typeface="+mn-lt"/>
                <a:cs typeface="+mn-cs"/>
              </a:rPr>
              <a:t>20 000 (доход) - 500 (вычет)) </a:t>
            </a:r>
            <a:r>
              <a:rPr lang="ru-RU" dirty="0" err="1">
                <a:solidFill>
                  <a:schemeClr val="bg1"/>
                </a:solidFill>
                <a:latin typeface="+mn-lt"/>
                <a:cs typeface="+mn-cs"/>
              </a:rPr>
              <a:t>х</a:t>
            </a:r>
            <a:r>
              <a:rPr lang="ru-RU" dirty="0">
                <a:solidFill>
                  <a:schemeClr val="bg1"/>
                </a:solidFill>
                <a:latin typeface="+mn-lt"/>
                <a:cs typeface="+mn-cs"/>
              </a:rPr>
              <a:t> 13% = 2535 руб.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+mn-lt"/>
                <a:cs typeface="+mn-cs"/>
              </a:rPr>
              <a:t>На руки </a:t>
            </a: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17 465 руб.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На 65 руб.  </a:t>
            </a:r>
            <a:r>
              <a:rPr lang="en-US" b="1" dirty="0">
                <a:solidFill>
                  <a:schemeClr val="bg1"/>
                </a:solidFill>
                <a:latin typeface="+mn-lt"/>
                <a:cs typeface="+mn-cs"/>
              </a:rPr>
              <a:t>&gt;</a:t>
            </a: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 в год 780 руб.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45058" name="Прямоугольник 3"/>
          <p:cNvSpPr>
            <a:spLocks noChangeArrowheads="1"/>
          </p:cNvSpPr>
          <p:nvPr/>
        </p:nvSpPr>
        <p:spPr bwMode="auto">
          <a:xfrm>
            <a:off x="611560" y="4149080"/>
            <a:ext cx="806489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u="sng" dirty="0">
                <a:solidFill>
                  <a:schemeClr val="bg1"/>
                </a:solidFill>
                <a:latin typeface="Times New Roman" pitchFamily="18" charset="0"/>
              </a:rPr>
              <a:t>2. На сумму </a:t>
            </a:r>
            <a:r>
              <a:rPr lang="ru-RU" sz="2000" b="1" u="sng" dirty="0">
                <a:solidFill>
                  <a:schemeClr val="bg1"/>
                </a:solidFill>
                <a:latin typeface="Times New Roman" pitchFamily="18" charset="0"/>
              </a:rPr>
              <a:t>3000 руб</a:t>
            </a:r>
            <a:r>
              <a:rPr lang="ru-RU" sz="2000" b="1" u="sng" dirty="0" smtClean="0">
                <a:solidFill>
                  <a:schemeClr val="bg1"/>
                </a:solidFill>
                <a:latin typeface="Times New Roman" pitchFamily="18" charset="0"/>
              </a:rPr>
              <a:t>. </a:t>
            </a:r>
            <a:r>
              <a:rPr lang="ru-RU" dirty="0" smtClean="0">
                <a:solidFill>
                  <a:schemeClr val="bg1"/>
                </a:solidFill>
                <a:latin typeface="+mn-lt"/>
              </a:rPr>
              <a:t>(под п.1) п.1 ст. 218 НК РФ)</a:t>
            </a:r>
            <a:endParaRPr lang="ru-RU" b="1" u="sng" dirty="0">
              <a:solidFill>
                <a:schemeClr val="bg1"/>
              </a:solidFill>
              <a:latin typeface="+mn-lt"/>
            </a:endParaRPr>
          </a:p>
          <a:p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</a:rPr>
              <a:t>Инвалидам I, II и III групп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</a:rPr>
              <a:t>вследствие ранения, контузии или увечья, полученных при защите СССР, Российской Федерации или при исполнении иных обязанностей военной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</a:rPr>
              <a:t>службы, иные категории граждан.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</a:rPr>
              <a:t>3. По выбору,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одна льгота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</a:rPr>
              <a:t>указанная в под п. 1) и 2) п. 1 ст. 218 НК РФ</a:t>
            </a:r>
            <a:endParaRPr lang="ru-RU" sz="2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ru-RU" sz="20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45059" name="Прямоугольник 4"/>
          <p:cNvSpPr>
            <a:spLocks noChangeArrowheads="1"/>
          </p:cNvSpPr>
          <p:nvPr/>
        </p:nvSpPr>
        <p:spPr bwMode="auto">
          <a:xfrm>
            <a:off x="683568" y="332656"/>
            <a:ext cx="80648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</a:rPr>
              <a:t>Стандартный налоговый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вычет ветеранам </a:t>
            </a:r>
          </a:p>
          <a:p>
            <a:pPr algn="ctr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</a:rPr>
              <a:t>(под п.1) и 2) п.1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</a:rPr>
              <a:t>ст. 218 НК РФ)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</a:rPr>
              <a:t>применяется к работающим ветеранам, при определении размера налоговой базы (не облагаемая сумма НДФЛ-13%) </a:t>
            </a:r>
            <a:endParaRPr lang="ru-RU" sz="2000" dirty="0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Click="0" advTm="35844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9000" y="4143375"/>
            <a:ext cx="2592388" cy="1368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Категории получателей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46082" name="Прямоугольник 2"/>
          <p:cNvSpPr>
            <a:spLocks noChangeArrowheads="1"/>
          </p:cNvSpPr>
          <p:nvPr/>
        </p:nvSpPr>
        <p:spPr bwMode="auto">
          <a:xfrm>
            <a:off x="1116013" y="333375"/>
            <a:ext cx="7127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Стандартный налоговый вычет на детей </a:t>
            </a:r>
          </a:p>
          <a:p>
            <a:pPr algn="ctr"/>
            <a:r>
              <a:rPr lang="ru-RU" sz="2000" dirty="0" smtClean="0">
                <a:solidFill>
                  <a:srgbClr val="CC0000"/>
                </a:solidFill>
                <a:latin typeface="Times New Roman" pitchFamily="18" charset="0"/>
              </a:rPr>
              <a:t>(категории получателей)</a:t>
            </a:r>
            <a:endParaRPr lang="ru-RU" sz="2000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4375" y="1500188"/>
            <a:ext cx="2286000" cy="17145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родители</a:t>
            </a:r>
          </a:p>
        </p:txBody>
      </p:sp>
      <p:cxnSp>
        <p:nvCxnSpPr>
          <p:cNvPr id="7" name="Прямая со стрелкой 6"/>
          <p:cNvCxnSpPr>
            <a:endCxn id="5" idx="2"/>
          </p:cNvCxnSpPr>
          <p:nvPr/>
        </p:nvCxnSpPr>
        <p:spPr>
          <a:xfrm rot="10800000">
            <a:off x="1857375" y="3214688"/>
            <a:ext cx="1571625" cy="9286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17" idx="2"/>
          </p:cNvCxnSpPr>
          <p:nvPr/>
        </p:nvCxnSpPr>
        <p:spPr>
          <a:xfrm flipV="1">
            <a:off x="6000750" y="3143250"/>
            <a:ext cx="1428750" cy="1000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6215063" y="1500188"/>
            <a:ext cx="2428875" cy="16430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усыновители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00438" y="1500188"/>
            <a:ext cx="2428875" cy="16430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Опекуны, приемные родители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rot="16200000" flipV="1">
            <a:off x="4214813" y="3643312"/>
            <a:ext cx="1009650" cy="95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7642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204864"/>
            <a:ext cx="75608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+mn-lt"/>
              </a:rPr>
              <a:t>Налоговый вычет </a:t>
            </a:r>
            <a:r>
              <a:rPr lang="ru-RU" dirty="0" smtClean="0">
                <a:solidFill>
                  <a:schemeClr val="bg1"/>
                </a:solidFill>
                <a:latin typeface="+mn-lt"/>
              </a:rPr>
              <a:t>за каждый месяц налогового периода распространяется на родителя, супруга (супругу) родителя, усыновителя (то же в отношении опекунов, попечителей, приемных родителей), на обеспечении которых находится ребенок, в следующих размерах: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+mn-lt"/>
              </a:rPr>
              <a:t>1 400 рублей </a:t>
            </a:r>
            <a:r>
              <a:rPr lang="ru-RU" dirty="0" smtClean="0">
                <a:solidFill>
                  <a:schemeClr val="bg1"/>
                </a:solidFill>
                <a:latin typeface="+mn-lt"/>
              </a:rPr>
              <a:t>- </a:t>
            </a:r>
            <a:r>
              <a:rPr lang="ru-RU" b="1" dirty="0" smtClean="0">
                <a:solidFill>
                  <a:schemeClr val="bg1"/>
                </a:solidFill>
                <a:latin typeface="+mn-lt"/>
              </a:rPr>
              <a:t>на первого ребенка;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+mn-lt"/>
              </a:rPr>
              <a:t>1 400 рублей - на второго ребенка;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+mn-lt"/>
              </a:rPr>
              <a:t>3 000 рублей - на третьего</a:t>
            </a:r>
            <a:r>
              <a:rPr lang="ru-RU" dirty="0" smtClean="0">
                <a:solidFill>
                  <a:schemeClr val="bg1"/>
                </a:solidFill>
                <a:latin typeface="+mn-lt"/>
              </a:rPr>
              <a:t> и каждого последующего ребенка;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+mn-lt"/>
              </a:rPr>
              <a:t>12 000 рублей </a:t>
            </a:r>
            <a:r>
              <a:rPr lang="ru-RU" dirty="0" smtClean="0">
                <a:solidFill>
                  <a:schemeClr val="bg1"/>
                </a:solidFill>
                <a:latin typeface="+mn-lt"/>
              </a:rPr>
              <a:t>- на каждого ребенка в случае, если ребенок в возрасте до 18 лет является </a:t>
            </a:r>
            <a:r>
              <a:rPr lang="ru-RU" b="1" dirty="0" smtClean="0">
                <a:solidFill>
                  <a:schemeClr val="bg1"/>
                </a:solidFill>
                <a:latin typeface="+mn-lt"/>
              </a:rPr>
              <a:t>ребенком-инвалидом</a:t>
            </a:r>
            <a:r>
              <a:rPr lang="ru-RU" dirty="0" smtClean="0">
                <a:solidFill>
                  <a:schemeClr val="bg1"/>
                </a:solidFill>
                <a:latin typeface="+mn-lt"/>
              </a:rPr>
              <a:t>, или учащегося очной формы обучения, аспиранта, ординатора, интерна, студента в возрасте до 24 лет, если он является инвалидом I или II группы;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764704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Стандартный налоговый вычет на детей </a:t>
            </a:r>
          </a:p>
          <a:p>
            <a:pPr algn="ctr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</a:rPr>
              <a:t>(под п. 4) п.1 ст. 218 НК РФ) применяется к работающим ветеранам, при определении размера налоговой базы (не облагаемая сумма НДФЛ-13%) </a:t>
            </a:r>
            <a:endParaRPr lang="ru-RU" sz="2000" dirty="0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062"/>
    </mc:Choice>
    <mc:Fallback xmlns="">
      <p:transition spd="slow" advTm="36062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268760"/>
            <a:ext cx="8320409" cy="4824536"/>
          </a:xfrm>
        </p:spPr>
        <p:txBody>
          <a:bodyPr>
            <a:normAutofit fontScale="700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Иванов обратился за налоговым послаблением, предоставив  свидетельства своих детей 6 и 12 лет.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Зарплата составляет 35 тыс. руб.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Совокупный доход за год: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35 000 руб. </a:t>
            </a:r>
            <a:r>
              <a:rPr lang="ru-RU" dirty="0" err="1" smtClean="0">
                <a:solidFill>
                  <a:srgbClr val="FF0000"/>
                </a:solidFill>
              </a:rPr>
              <a:t>х</a:t>
            </a:r>
            <a:r>
              <a:rPr lang="ru-RU" dirty="0" smtClean="0">
                <a:solidFill>
                  <a:srgbClr val="FF0000"/>
                </a:solidFill>
              </a:rPr>
              <a:t> 12 мес. = 420 000 руб. (превышает пороговую величину в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350 000 руб.).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С января бухгалтер учтет преференцию следующим образом: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35 000 руб. — 1 400 руб. — 1 400 руб. = 32 200 руб. (ежемесячная налогооблагаемая база);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32 200 руб. </a:t>
            </a:r>
            <a:r>
              <a:rPr lang="ru-RU" dirty="0" err="1" smtClean="0">
                <a:solidFill>
                  <a:srgbClr val="FF0000"/>
                </a:solidFill>
              </a:rPr>
              <a:t>х</a:t>
            </a:r>
            <a:r>
              <a:rPr lang="ru-RU" dirty="0" smtClean="0">
                <a:solidFill>
                  <a:srgbClr val="FF0000"/>
                </a:solidFill>
              </a:rPr>
              <a:t> 13% = 4 186 руб.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Если бы льготы не учитывалась, то взыскивали: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35 000 руб. </a:t>
            </a:r>
            <a:r>
              <a:rPr lang="ru-RU" dirty="0" err="1" smtClean="0">
                <a:solidFill>
                  <a:srgbClr val="FF0000"/>
                </a:solidFill>
              </a:rPr>
              <a:t>х</a:t>
            </a:r>
            <a:r>
              <a:rPr lang="ru-RU" dirty="0" smtClean="0">
                <a:solidFill>
                  <a:srgbClr val="FF0000"/>
                </a:solidFill>
              </a:rPr>
              <a:t> 13% = 4 550 руб. (больше на 364 руб.).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Льгота учитывается до тех пор, пока доход не превысит порогового значения:350 000 руб. / 35 000 руб. = 10 мес. (последним месяцем станет октябрь).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За год экономия: 364 руб. </a:t>
            </a:r>
            <a:r>
              <a:rPr lang="ru-RU" dirty="0" err="1" smtClean="0">
                <a:solidFill>
                  <a:schemeClr val="bg1"/>
                </a:solidFill>
              </a:rPr>
              <a:t>х</a:t>
            </a:r>
            <a:r>
              <a:rPr lang="ru-RU" dirty="0" smtClean="0">
                <a:solidFill>
                  <a:schemeClr val="bg1"/>
                </a:solidFill>
              </a:rPr>
              <a:t> 10 мес. = 3 640 руб.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404664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Стандартный налоговый вычет на детей </a:t>
            </a:r>
          </a:p>
          <a:p>
            <a:pPr algn="ctr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</a:rPr>
              <a:t>(примерный расчет) </a:t>
            </a:r>
            <a:endParaRPr lang="ru-RU" sz="2000" dirty="0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Click="0" advTm="42364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0438" y="2714625"/>
            <a:ext cx="2447925" cy="1223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Условия предоставления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28625" y="1285875"/>
            <a:ext cx="2376488" cy="10715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Осуществление трудовой деятельности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63" y="2714625"/>
            <a:ext cx="2303462" cy="10715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Несовершеннолетие детей (обучение по очной форме до 24 лет)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516216" y="2780928"/>
            <a:ext cx="2305050" cy="100012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Нахождение детей на иждивении получателя</a:t>
            </a:r>
          </a:p>
        </p:txBody>
      </p:sp>
      <p:sp>
        <p:nvSpPr>
          <p:cNvPr id="47109" name="Прямоугольник 12"/>
          <p:cNvSpPr>
            <a:spLocks noChangeArrowheads="1"/>
          </p:cNvSpPr>
          <p:nvPr/>
        </p:nvSpPr>
        <p:spPr bwMode="auto">
          <a:xfrm>
            <a:off x="1116013" y="333375"/>
            <a:ext cx="7127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Стандартный налоговый вычет на детей </a:t>
            </a:r>
          </a:p>
          <a:p>
            <a:pPr algn="ctr"/>
            <a:r>
              <a:rPr lang="ru-RU" sz="2000" dirty="0" smtClean="0">
                <a:solidFill>
                  <a:srgbClr val="CC0000"/>
                </a:solidFill>
                <a:latin typeface="Times New Roman" pitchFamily="18" charset="0"/>
              </a:rPr>
              <a:t>п.1 </a:t>
            </a:r>
            <a:r>
              <a:rPr lang="ru-RU" sz="2000" dirty="0">
                <a:solidFill>
                  <a:srgbClr val="CC0000"/>
                </a:solidFill>
                <a:latin typeface="Times New Roman" pitchFamily="18" charset="0"/>
              </a:rPr>
              <a:t>ст. 219 НК РФ</a:t>
            </a:r>
          </a:p>
        </p:txBody>
      </p:sp>
      <p:cxnSp>
        <p:nvCxnSpPr>
          <p:cNvPr id="14" name="Прямая со стрелкой 13"/>
          <p:cNvCxnSpPr>
            <a:endCxn id="3" idx="3"/>
          </p:cNvCxnSpPr>
          <p:nvPr/>
        </p:nvCxnSpPr>
        <p:spPr>
          <a:xfrm rot="16200000" flipV="1">
            <a:off x="2705895" y="1920081"/>
            <a:ext cx="893762" cy="6953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32" idx="0"/>
          </p:cNvCxnSpPr>
          <p:nvPr/>
        </p:nvCxnSpPr>
        <p:spPr>
          <a:xfrm rot="16200000" flipH="1">
            <a:off x="4437063" y="4213225"/>
            <a:ext cx="571500" cy="3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6357938" y="1214438"/>
            <a:ext cx="2305050" cy="135730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Заявление в бухгалтерию + свидетельств о </a:t>
            </a:r>
            <a:r>
              <a:rPr lang="ru-RU" dirty="0" smtClean="0">
                <a:solidFill>
                  <a:schemeClr val="bg1"/>
                </a:solidFill>
              </a:rPr>
              <a:t>рождении/справка с места учебы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5" name="Прямая со стрелкой 14"/>
          <p:cNvCxnSpPr>
            <a:endCxn id="5" idx="1"/>
          </p:cNvCxnSpPr>
          <p:nvPr/>
        </p:nvCxnSpPr>
        <p:spPr>
          <a:xfrm flipV="1">
            <a:off x="6000750" y="3280991"/>
            <a:ext cx="515466" cy="51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2" idx="1"/>
          </p:cNvCxnSpPr>
          <p:nvPr/>
        </p:nvCxnSpPr>
        <p:spPr>
          <a:xfrm rot="10800000">
            <a:off x="2786063" y="3322638"/>
            <a:ext cx="714375" cy="47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18" idx="1"/>
          </p:cNvCxnSpPr>
          <p:nvPr/>
        </p:nvCxnSpPr>
        <p:spPr>
          <a:xfrm rot="5400000" flipH="1" flipV="1">
            <a:off x="5741587" y="2061767"/>
            <a:ext cx="785027" cy="4476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Скругленный прямоугольник 31"/>
          <p:cNvSpPr/>
          <p:nvPr/>
        </p:nvSpPr>
        <p:spPr>
          <a:xfrm>
            <a:off x="3571875" y="4500563"/>
            <a:ext cx="2303463" cy="128587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Предоставляется на сумму дохода до 350000 рублей </a:t>
            </a:r>
          </a:p>
        </p:txBody>
      </p:sp>
    </p:spTree>
  </p:cSld>
  <p:clrMapOvr>
    <a:masterClrMapping/>
  </p:clrMapOvr>
  <p:transition advClick="0" advTm="16806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635896" y="1556792"/>
            <a:ext cx="2305050" cy="1223962"/>
          </a:xfrm>
          <a:prstGeom prst="roundRect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Социальный налоговый вычет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(ст. 219 НК РФ)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91680" y="3573016"/>
            <a:ext cx="2808312" cy="1440160"/>
          </a:xfrm>
          <a:prstGeom prst="round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На </a:t>
            </a:r>
            <a:r>
              <a:rPr lang="ru-RU" dirty="0" smtClean="0">
                <a:solidFill>
                  <a:schemeClr val="bg1"/>
                </a:solidFill>
              </a:rPr>
              <a:t>обучение, (обучение ребенка, своё обучение)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</a:rPr>
              <a:t>(под п. 2) п.1 ст. 219 НК РФ)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580112" y="3645024"/>
            <a:ext cx="2520280" cy="158417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</a:rPr>
              <a:t>За медицинские услуги (под п. 3) п.1 ст. 219 НК РФ)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347865" y="2924944"/>
            <a:ext cx="720079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652120" y="2852936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12"/>
          <p:cNvSpPr>
            <a:spLocks noChangeArrowheads="1"/>
          </p:cNvSpPr>
          <p:nvPr/>
        </p:nvSpPr>
        <p:spPr bwMode="auto">
          <a:xfrm>
            <a:off x="1116013" y="333375"/>
            <a:ext cx="7127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Социальный налоговый вычет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</a:rPr>
              <a:t>(основания)</a:t>
            </a:r>
            <a:endParaRPr lang="ru-RU" sz="2400" dirty="0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44"/>
    </mc:Choice>
    <mc:Fallback xmlns="">
      <p:transition spd="slow" advTm="814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8" y="286273"/>
            <a:ext cx="7056784" cy="1754326"/>
          </a:xfrm>
          <a:prstGeom prst="rect">
            <a:avLst/>
          </a:prstGeom>
          <a:noFill/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  <a:sp3d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+mj-lt"/>
                <a:cs typeface="+mn-cs"/>
              </a:rPr>
              <a:t>Налоговые льготы </a:t>
            </a:r>
            <a:r>
              <a:rPr lang="ru-RU" sz="3600" b="1" dirty="0">
                <a:solidFill>
                  <a:srgbClr val="FF0000"/>
                </a:solidFill>
                <a:latin typeface="+mj-lt"/>
                <a:cs typeface="+mn-cs"/>
              </a:rPr>
              <a:t>для ветеранов, предусмотренные законодательством </a:t>
            </a:r>
            <a:r>
              <a:rPr lang="ru-RU" sz="3600" b="1" dirty="0" smtClean="0">
                <a:solidFill>
                  <a:srgbClr val="FF0000"/>
                </a:solidFill>
                <a:latin typeface="+mj-lt"/>
                <a:cs typeface="+mn-cs"/>
              </a:rPr>
              <a:t>РФ</a:t>
            </a:r>
            <a:endParaRPr lang="ru-RU" sz="3600" b="1" dirty="0">
              <a:solidFill>
                <a:srgbClr val="FF0000"/>
              </a:solidFill>
              <a:latin typeface="+mj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2020565"/>
            <a:ext cx="8114295" cy="4401205"/>
          </a:xfrm>
          <a:prstGeom prst="rect">
            <a:avLst/>
          </a:prstGeom>
          <a:noFill/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  <a:sp3d extrusionH="57150">
              <a:bevelT w="38100" h="381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+mn-lt"/>
                <a:cs typeface="+mn-cs"/>
              </a:rPr>
              <a:t>1. Система </a:t>
            </a:r>
            <a: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  <a:t>социальных и иных льгот для ветеранов , </a:t>
            </a:r>
            <a:r>
              <a:rPr lang="ru-RU" sz="2800" b="1" dirty="0" smtClean="0">
                <a:solidFill>
                  <a:schemeClr val="bg1"/>
                </a:solidFill>
                <a:latin typeface="+mn-lt"/>
                <a:cs typeface="+mn-cs"/>
              </a:rPr>
              <a:t>предусмотренных </a:t>
            </a:r>
            <a: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  <a:t>законодательством РФ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+mn-lt"/>
                <a:cs typeface="+mn-cs"/>
              </a:rPr>
              <a:t>2. </a:t>
            </a:r>
            <a:r>
              <a:rPr lang="ru-RU" sz="2800" b="1" dirty="0" smtClean="0">
                <a:solidFill>
                  <a:schemeClr val="bg1"/>
                </a:solidFill>
                <a:latin typeface="+mn-lt"/>
                <a:cs typeface="+mn-cs"/>
              </a:rPr>
              <a:t>Федеральные льготы </a:t>
            </a:r>
            <a: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  <a:t>по имущественному налогу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+mn-lt"/>
                <a:cs typeface="+mn-cs"/>
              </a:rPr>
              <a:t>3. Льготы </a:t>
            </a:r>
            <a: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  <a:t>по земельному </a:t>
            </a:r>
            <a:r>
              <a:rPr lang="ru-RU" sz="2800" b="1" dirty="0" smtClean="0">
                <a:solidFill>
                  <a:schemeClr val="bg1"/>
                </a:solidFill>
                <a:latin typeface="+mn-lt"/>
                <a:cs typeface="+mn-cs"/>
              </a:rPr>
              <a:t>налогу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+mn-lt"/>
                <a:cs typeface="+mn-cs"/>
              </a:rPr>
              <a:t>4. Льготы по транспортному налогу</a:t>
            </a:r>
            <a:endParaRPr lang="ru-RU" sz="28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  <a:t>5</a:t>
            </a:r>
            <a:r>
              <a:rPr lang="ru-RU" sz="2800" b="1" dirty="0" smtClean="0">
                <a:solidFill>
                  <a:schemeClr val="bg1"/>
                </a:solidFill>
                <a:latin typeface="+mn-lt"/>
                <a:cs typeface="+mn-cs"/>
              </a:rPr>
              <a:t>. Иные </a:t>
            </a:r>
            <a: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  <a:t>льготы для ветеранов </a:t>
            </a:r>
            <a:endParaRPr lang="ru-RU" sz="2800" b="1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+mn-lt"/>
                <a:cs typeface="+mn-cs"/>
              </a:rPr>
              <a:t>6</a:t>
            </a:r>
            <a: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  <a:t>. Алгоритм действий для получения льгот по налогообложению  </a:t>
            </a:r>
          </a:p>
        </p:txBody>
      </p:sp>
    </p:spTree>
  </p:cSld>
  <p:clrMapOvr>
    <a:masterClrMapping/>
  </p:clrMapOvr>
  <p:transition advClick="0" advTm="13498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24744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+mn-lt"/>
              </a:rPr>
              <a:t>1) образовательное учреждение должно обладать специальным статусом 2. 2) </a:t>
            </a:r>
            <a:r>
              <a:rPr lang="ru-RU" dirty="0" smtClean="0">
                <a:solidFill>
                  <a:srgbClr val="000000"/>
                </a:solidFill>
                <a:latin typeface="+mn-lt"/>
              </a:rPr>
              <a:t>должны быть в наличии документы, подтверждающие </a:t>
            </a:r>
            <a:r>
              <a:rPr lang="ru-RU" dirty="0" smtClean="0">
                <a:solidFill>
                  <a:schemeClr val="bg1"/>
                </a:solidFill>
                <a:latin typeface="+mn-lt"/>
              </a:rPr>
              <a:t>размер фактически произведенных расходов на обучение, то же распространяется за обучение своих детей в возрасте до 24 лет, но не более 50 000 руб. на каждого ребенка в общей сумме на обоих родителей (опекуна попечителя). </a:t>
            </a:r>
          </a:p>
          <a:p>
            <a:r>
              <a:rPr lang="ru-RU" dirty="0" smtClean="0">
                <a:solidFill>
                  <a:schemeClr val="bg1"/>
                </a:solidFill>
                <a:latin typeface="+mn-lt"/>
              </a:rPr>
              <a:t>3) Не распространяются на уплаченный за обучение материнский капитал.</a:t>
            </a:r>
            <a:endParaRPr lang="ru-RU" u="sng" dirty="0" smtClean="0">
              <a:solidFill>
                <a:schemeClr val="bg1"/>
              </a:solidFill>
              <a:latin typeface="+mn-lt"/>
              <a:hlinkClick r:id="rId2"/>
            </a:endParaRPr>
          </a:p>
        </p:txBody>
      </p:sp>
      <p:sp>
        <p:nvSpPr>
          <p:cNvPr id="4" name="Прямоугольник 12"/>
          <p:cNvSpPr>
            <a:spLocks noChangeArrowheads="1"/>
          </p:cNvSpPr>
          <p:nvPr/>
        </p:nvSpPr>
        <p:spPr bwMode="auto">
          <a:xfrm>
            <a:off x="1116013" y="333375"/>
            <a:ext cx="7127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Социальный налоговый вычет на обучение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924944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 2" pitchFamily="18" charset="2"/>
              <a:buNone/>
            </a:pPr>
            <a:r>
              <a:rPr lang="ru-RU" b="1" dirty="0" smtClean="0">
                <a:solidFill>
                  <a:srgbClr val="000000"/>
                </a:solidFill>
                <a:latin typeface="+mn-lt"/>
              </a:rPr>
              <a:t>Документы для получения социального вычета через ИФНС</a:t>
            </a:r>
          </a:p>
          <a:p>
            <a:pPr algn="ctr">
              <a:buFont typeface="Wingdings 2" pitchFamily="18" charset="2"/>
              <a:buNone/>
            </a:pPr>
            <a:r>
              <a:rPr lang="ru-RU" b="1" dirty="0" smtClean="0">
                <a:solidFill>
                  <a:srgbClr val="000000"/>
                </a:solidFill>
                <a:latin typeface="+mn-lt"/>
              </a:rPr>
              <a:t>базовый список:</a:t>
            </a:r>
          </a:p>
          <a:p>
            <a:r>
              <a:rPr lang="ru-RU" dirty="0" smtClean="0">
                <a:solidFill>
                  <a:srgbClr val="000000"/>
                </a:solidFill>
                <a:latin typeface="+mn-lt"/>
              </a:rPr>
              <a:t>декларация 3-НДФЛ;</a:t>
            </a:r>
          </a:p>
          <a:p>
            <a:r>
              <a:rPr lang="ru-RU" dirty="0" smtClean="0">
                <a:solidFill>
                  <a:srgbClr val="000000"/>
                </a:solidFill>
                <a:latin typeface="+mn-lt"/>
              </a:rPr>
              <a:t>справка с работы 2-НДФЛ;</a:t>
            </a:r>
          </a:p>
          <a:p>
            <a:r>
              <a:rPr lang="ru-RU" dirty="0" smtClean="0">
                <a:solidFill>
                  <a:srgbClr val="000000"/>
                </a:solidFill>
                <a:latin typeface="+mn-lt"/>
              </a:rPr>
              <a:t>заявление на социальный вычет;</a:t>
            </a:r>
          </a:p>
          <a:p>
            <a:r>
              <a:rPr lang="ru-RU" dirty="0" smtClean="0">
                <a:solidFill>
                  <a:srgbClr val="000000"/>
                </a:solidFill>
                <a:latin typeface="+mn-lt"/>
              </a:rPr>
              <a:t>платежные документы с </a:t>
            </a:r>
            <a:r>
              <a:rPr lang="ru-RU" b="1" dirty="0" smtClean="0">
                <a:solidFill>
                  <a:srgbClr val="000000"/>
                </a:solidFill>
                <a:latin typeface="+mn-lt"/>
              </a:rPr>
              <a:t>образовательным</a:t>
            </a:r>
            <a:r>
              <a:rPr lang="ru-RU" dirty="0" smtClean="0">
                <a:solidFill>
                  <a:srgbClr val="000000"/>
                </a:solidFill>
                <a:latin typeface="+mn-lt"/>
              </a:rPr>
              <a:t> учреждением, которые будут подтверждать Ваши расходы;</a:t>
            </a:r>
          </a:p>
          <a:p>
            <a:r>
              <a:rPr lang="ru-RU" dirty="0" smtClean="0">
                <a:solidFill>
                  <a:srgbClr val="000000"/>
                </a:solidFill>
                <a:latin typeface="+mn-lt"/>
              </a:rPr>
              <a:t>договор с соответствующим учреждением.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9592" y="5589240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+mn-lt"/>
              </a:rPr>
              <a:t>Порядок получения: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+mn-lt"/>
              </a:rPr>
              <a:t>Заявление в ИФНС                       либо                Заявление Работодателю</a:t>
            </a:r>
            <a:endParaRPr lang="ru-RU" b="1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116"/>
    </mc:Choice>
    <mc:Fallback xmlns="">
      <p:transition spd="slow" advTm="32116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2"/>
          <p:cNvSpPr>
            <a:spLocks noChangeArrowheads="1"/>
          </p:cNvSpPr>
          <p:nvPr/>
        </p:nvSpPr>
        <p:spPr bwMode="auto">
          <a:xfrm>
            <a:off x="1116013" y="333375"/>
            <a:ext cx="7127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Социальный налоговый вычет на медицинские услуги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19675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+mn-lt"/>
              </a:rPr>
              <a:t>1) лечебное учреждение должно обладать лицензией;</a:t>
            </a:r>
          </a:p>
          <a:p>
            <a:r>
              <a:rPr lang="ru-RU" dirty="0" smtClean="0">
                <a:solidFill>
                  <a:srgbClr val="000000"/>
                </a:solidFill>
                <a:latin typeface="+mn-lt"/>
              </a:rPr>
              <a:t>2) произведенное лечение должно входить в перечень, утвержденный постановлением Правительства №201 от 19.03.2001 года</a:t>
            </a:r>
          </a:p>
          <a:p>
            <a:r>
              <a:rPr lang="ru-RU" dirty="0" smtClean="0">
                <a:solidFill>
                  <a:srgbClr val="000000"/>
                </a:solidFill>
                <a:latin typeface="+mn-lt"/>
              </a:rPr>
              <a:t>3) должны быть в наличии документы, подтверждающие оплату лечения.</a:t>
            </a:r>
            <a:endParaRPr lang="ru-RU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2708920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 2" pitchFamily="18" charset="2"/>
              <a:buNone/>
            </a:pPr>
            <a:r>
              <a:rPr lang="ru-RU" b="1" dirty="0" smtClean="0">
                <a:solidFill>
                  <a:srgbClr val="000000"/>
                </a:solidFill>
                <a:latin typeface="+mn-lt"/>
              </a:rPr>
              <a:t>Документы для получения социального вычета через ИФНС</a:t>
            </a:r>
          </a:p>
          <a:p>
            <a:pPr algn="ctr">
              <a:buFont typeface="Wingdings 2" pitchFamily="18" charset="2"/>
              <a:buNone/>
            </a:pPr>
            <a:r>
              <a:rPr lang="ru-RU" b="1" dirty="0" smtClean="0">
                <a:solidFill>
                  <a:srgbClr val="000000"/>
                </a:solidFill>
                <a:latin typeface="+mn-lt"/>
              </a:rPr>
              <a:t>базовый список:</a:t>
            </a:r>
          </a:p>
          <a:p>
            <a:r>
              <a:rPr lang="ru-RU" dirty="0" smtClean="0">
                <a:solidFill>
                  <a:srgbClr val="000000"/>
                </a:solidFill>
                <a:latin typeface="+mn-lt"/>
              </a:rPr>
              <a:t>декларация 3-НДФЛ;</a:t>
            </a:r>
          </a:p>
          <a:p>
            <a:r>
              <a:rPr lang="ru-RU" dirty="0" smtClean="0">
                <a:solidFill>
                  <a:srgbClr val="000000"/>
                </a:solidFill>
                <a:latin typeface="+mn-lt"/>
              </a:rPr>
              <a:t>справка с работы 2-НДФЛ;</a:t>
            </a:r>
          </a:p>
          <a:p>
            <a:r>
              <a:rPr lang="ru-RU" dirty="0" smtClean="0">
                <a:solidFill>
                  <a:srgbClr val="000000"/>
                </a:solidFill>
                <a:latin typeface="+mn-lt"/>
              </a:rPr>
              <a:t>заявление на социальный вычет;</a:t>
            </a:r>
          </a:p>
          <a:p>
            <a:r>
              <a:rPr lang="ru-RU" dirty="0" smtClean="0">
                <a:solidFill>
                  <a:srgbClr val="000000"/>
                </a:solidFill>
                <a:latin typeface="+mn-lt"/>
              </a:rPr>
              <a:t>платежные документы с </a:t>
            </a:r>
            <a:r>
              <a:rPr lang="ru-RU" b="1" dirty="0" smtClean="0">
                <a:solidFill>
                  <a:srgbClr val="000000"/>
                </a:solidFill>
                <a:latin typeface="+mn-lt"/>
              </a:rPr>
              <a:t>медицинским</a:t>
            </a:r>
            <a:r>
              <a:rPr lang="ru-RU" dirty="0" smtClean="0">
                <a:solidFill>
                  <a:srgbClr val="000000"/>
                </a:solidFill>
                <a:latin typeface="+mn-lt"/>
              </a:rPr>
              <a:t> учреждением, которые будут подтверждать Ваши расходы;</a:t>
            </a:r>
          </a:p>
          <a:p>
            <a:r>
              <a:rPr lang="ru-RU" dirty="0" smtClean="0">
                <a:solidFill>
                  <a:srgbClr val="000000"/>
                </a:solidFill>
                <a:latin typeface="+mn-lt"/>
              </a:rPr>
              <a:t>договор с соответствующим учреждением.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1600" y="522920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+mn-lt"/>
              </a:rPr>
              <a:t>Порядок получения:</a:t>
            </a:r>
          </a:p>
          <a:p>
            <a:pPr algn="ctr"/>
            <a:endParaRPr lang="ru-RU" b="1" dirty="0" smtClean="0">
              <a:solidFill>
                <a:srgbClr val="000000"/>
              </a:solidFill>
              <a:latin typeface="+mn-lt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+mn-lt"/>
              </a:rPr>
              <a:t>Заявление в ИФНС                       либо                Заявление Работодателю</a:t>
            </a:r>
          </a:p>
          <a:p>
            <a:pPr algn="ctr"/>
            <a:endParaRPr lang="ru-RU" b="1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774"/>
    </mc:Choice>
    <mc:Fallback xmlns="">
      <p:transition spd="slow" advTm="25774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1340768"/>
            <a:ext cx="6696744" cy="201622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</a:rPr>
              <a:t>Имущественный налоговый вычет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(ст. 220 НК РФ)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Получение вычета путем подачи заявления по установленной форме поданной в ИФНС с документальным подтверждением произведенных затрат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12"/>
          <p:cNvSpPr>
            <a:spLocks noChangeArrowheads="1"/>
          </p:cNvSpPr>
          <p:nvPr/>
        </p:nvSpPr>
        <p:spPr bwMode="auto">
          <a:xfrm>
            <a:off x="1116013" y="333375"/>
            <a:ext cx="7127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Имущественный налоговый вычет 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</a:rPr>
              <a:t>(основания)</a:t>
            </a:r>
            <a:endParaRPr lang="ru-RU" sz="24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4509120"/>
            <a:ext cx="2592288" cy="18722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На приобретения жилья (покупка квартиры, строительства дома)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(под п. 3) п.1 ст. 220 НК РФ)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80112" y="4149080"/>
            <a:ext cx="3024336" cy="237626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На погашения процентов по целевым займам, кредитам на приобретение жилья (покупка квартиры, строительства дома)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(под п. 3) п.1 ст. 220 НК РФ) 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771800" y="3573016"/>
            <a:ext cx="100811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88024" y="3573016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049"/>
    </mc:Choice>
    <mc:Fallback xmlns="">
      <p:transition spd="slow" advTm="16049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3212976"/>
            <a:ext cx="4038600" cy="8572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000" b="1" dirty="0" smtClean="0">
                <a:solidFill>
                  <a:schemeClr val="bg1"/>
                </a:solidFill>
              </a:rPr>
              <a:t>Лично обратится в ИФНС по месту жительства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340322" y="2708350"/>
            <a:ext cx="642937" cy="5000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1983135" y="4505697"/>
            <a:ext cx="8572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467544" y="5013176"/>
            <a:ext cx="4038600" cy="1071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shade val="95000"/>
                </a:prstClr>
              </a:buClr>
              <a:buSzPct val="65000"/>
              <a:buFont typeface="Wingdings 2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charset="0"/>
              </a:rPr>
              <a:t>Направить заявление через личный кабинет налогоплательщика</a:t>
            </a:r>
          </a:p>
        </p:txBody>
      </p:sp>
      <p:sp>
        <p:nvSpPr>
          <p:cNvPr id="40966" name="Содержимое 2"/>
          <p:cNvSpPr>
            <a:spLocks noGrp="1"/>
          </p:cNvSpPr>
          <p:nvPr>
            <p:ph sz="half" idx="1"/>
          </p:nvPr>
        </p:nvSpPr>
        <p:spPr>
          <a:xfrm>
            <a:off x="4860032" y="3284984"/>
            <a:ext cx="4038600" cy="785813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000" b="1" dirty="0" smtClean="0">
                <a:solidFill>
                  <a:schemeClr val="bg1"/>
                </a:solidFill>
              </a:rPr>
              <a:t>Подать заявление через МФЦ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rot="16200000" flipH="1">
            <a:off x="6301333" y="2707779"/>
            <a:ext cx="714375" cy="428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Содержимое 2"/>
          <p:cNvSpPr txBox="1">
            <a:spLocks/>
          </p:cNvSpPr>
          <p:nvPr/>
        </p:nvSpPr>
        <p:spPr>
          <a:xfrm>
            <a:off x="4860032" y="5157192"/>
            <a:ext cx="4000500" cy="10715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shade val="95000"/>
                </a:prstClr>
              </a:buClr>
              <a:buSzPct val="65000"/>
              <a:buFont typeface="Wingdings 2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charset="0"/>
              </a:rPr>
              <a:t>Направить заявление через личный кабинет Государственных Услуг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6520433" y="4576911"/>
            <a:ext cx="8572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Прямоугольник 2"/>
          <p:cNvSpPr>
            <a:spLocks noChangeArrowheads="1"/>
          </p:cNvSpPr>
          <p:nvPr/>
        </p:nvSpPr>
        <p:spPr bwMode="auto">
          <a:xfrm>
            <a:off x="971600" y="188640"/>
            <a:ext cx="7127875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6. Алгоритм действий для получения льгот по налогообложению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(касаемо имущественного, земельного и транспортного налогов)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(Приказ ФНС России от 14.11.2017 N ММВ-7-21/897@ "Об утверждении формы заявления о предоставлении налоговой льготы по транспортному налогу, земельному налогу, налогу на имущество физических лиц, порядка ее заполнения и формата представления заявления о предоставлении налоговой льготы в электронной форме" (Зарегистрировано в Минюсте России 30.11.2017 N 49058)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582052"/>
      </p:ext>
    </p:extLst>
  </p:cSld>
  <p:clrMapOvr>
    <a:masterClrMapping/>
  </p:clrMapOvr>
  <p:transition advClick="0" advTm="25515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03848" y="1052736"/>
            <a:ext cx="3168650" cy="1512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Установлены Федеральным законодательством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ru-RU" sz="1600" dirty="0">
                <a:solidFill>
                  <a:schemeClr val="bg1"/>
                </a:solidFill>
              </a:rPr>
              <a:t>ФЗ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ru-RU" sz="1600" dirty="0">
                <a:solidFill>
                  <a:schemeClr val="bg1"/>
                </a:solidFill>
              </a:rPr>
              <a:t>«О </a:t>
            </a:r>
            <a:r>
              <a:rPr lang="ru-RU" sz="1600" dirty="0" smtClean="0">
                <a:solidFill>
                  <a:schemeClr val="bg1"/>
                </a:solidFill>
              </a:rPr>
              <a:t>ветеранах», Налоговый кодекс)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347864" y="2852936"/>
            <a:ext cx="2952750" cy="1512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Установлены Региональным законодательством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bg1"/>
                </a:solidFill>
              </a:rPr>
              <a:t>(соц. кодексы)</a:t>
            </a:r>
          </a:p>
        </p:txBody>
      </p:sp>
      <p:sp>
        <p:nvSpPr>
          <p:cNvPr id="28675" name="Прямоугольник 34"/>
          <p:cNvSpPr>
            <a:spLocks noChangeArrowheads="1"/>
          </p:cNvSpPr>
          <p:nvPr/>
        </p:nvSpPr>
        <p:spPr bwMode="auto">
          <a:xfrm>
            <a:off x="1403648" y="188640"/>
            <a:ext cx="67691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1. Система социальных и иных льгот для ветеранов ,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</a:rPr>
              <a:t>предусмотренные законодательством РФ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5157192"/>
            <a:ext cx="3168650" cy="1512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</a:rPr>
              <a:t>Общие льготы</a:t>
            </a:r>
            <a:endParaRPr lang="ru-RU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(</a:t>
            </a:r>
            <a:r>
              <a:rPr lang="ru-RU" sz="1600" dirty="0" smtClean="0">
                <a:solidFill>
                  <a:schemeClr val="bg1"/>
                </a:solidFill>
              </a:rPr>
              <a:t>ФЗ О социальной помощи инвалидам, Налоговый кодекс)</a:t>
            </a:r>
            <a:endParaRPr lang="ru-RU" sz="1600" dirty="0">
              <a:solidFill>
                <a:schemeClr val="bg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788024" y="2636912"/>
            <a:ext cx="0" cy="216024"/>
          </a:xfrm>
          <a:prstGeom prst="straightConnector1">
            <a:avLst/>
          </a:prstGeom>
          <a:ln w="22225" cmpd="sng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652120" y="5085184"/>
            <a:ext cx="3168650" cy="1512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</a:rPr>
              <a:t>Специальные льготы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bg1"/>
                </a:solidFill>
              </a:rPr>
              <a:t>(распространяются на определённую целевую группу)</a:t>
            </a:r>
            <a:endParaRPr lang="ru-RU" sz="1600" dirty="0">
              <a:solidFill>
                <a:schemeClr val="bg1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868144" y="4509120"/>
            <a:ext cx="1152128" cy="432048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2699792" y="4509120"/>
            <a:ext cx="1368152" cy="504056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8868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Прямоугольник 1"/>
          <p:cNvSpPr>
            <a:spLocks noChangeArrowheads="1"/>
          </p:cNvSpPr>
          <p:nvPr/>
        </p:nvSpPr>
        <p:spPr bwMode="auto">
          <a:xfrm>
            <a:off x="1116013" y="333375"/>
            <a:ext cx="7127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</a:rPr>
              <a:t>Налоговые льготы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87450" y="2276475"/>
            <a:ext cx="3168650" cy="1512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Федеральные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ru-RU" sz="1600" dirty="0">
                <a:solidFill>
                  <a:schemeClr val="bg1"/>
                </a:solidFill>
              </a:rPr>
              <a:t>Установлены налоговым кодексом РФ)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32363" y="2276475"/>
            <a:ext cx="3168650" cy="1512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Региональные и муниципальные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ru-RU" sz="1600" dirty="0">
                <a:solidFill>
                  <a:schemeClr val="bg1"/>
                </a:solidFill>
              </a:rPr>
              <a:t>Установлены законодательством субъекта РФ)</a:t>
            </a:r>
          </a:p>
        </p:txBody>
      </p:sp>
    </p:spTree>
  </p:cSld>
  <p:clrMapOvr>
    <a:masterClrMapping/>
  </p:clrMapOvr>
  <p:transition advClick="0" advTm="8839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2500" y="3644900"/>
            <a:ext cx="2447925" cy="1223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Федеральные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ru-RU" sz="1600" dirty="0">
                <a:solidFill>
                  <a:schemeClr val="bg1"/>
                </a:solidFill>
              </a:rPr>
              <a:t>Установлены Налоговым кодексом РФ)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8313" y="1773238"/>
            <a:ext cx="2374900" cy="136842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Налоговые вычеты: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Стандартный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(п.1 ст. 218 НК РФ),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другие налоговые вычеты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63938" y="1412875"/>
            <a:ext cx="2303462" cy="12239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Налог на имущество физических лиц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(ст. 407 НК РФ)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516688" y="1916113"/>
            <a:ext cx="2303462" cy="122555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Земельный налог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п. 5ст. 391 НК РФ)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2771775" y="3068638"/>
            <a:ext cx="720725" cy="5762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" idx="0"/>
            <a:endCxn id="4" idx="2"/>
          </p:cNvCxnSpPr>
          <p:nvPr/>
        </p:nvCxnSpPr>
        <p:spPr>
          <a:xfrm flipV="1">
            <a:off x="4716463" y="2636838"/>
            <a:ext cx="0" cy="10080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5940425" y="3141663"/>
            <a:ext cx="863600" cy="503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800" name="Прямоугольник 12"/>
          <p:cNvSpPr>
            <a:spLocks noChangeArrowheads="1"/>
          </p:cNvSpPr>
          <p:nvPr/>
        </p:nvSpPr>
        <p:spPr bwMode="auto">
          <a:xfrm>
            <a:off x="1116013" y="333375"/>
            <a:ext cx="7127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</a:rPr>
              <a:t>Федеральные налоговые льготы</a:t>
            </a:r>
          </a:p>
        </p:txBody>
      </p:sp>
    </p:spTree>
  </p:cSld>
  <p:clrMapOvr>
    <a:masterClrMapping/>
  </p:clrMapOvr>
  <p:transition advClick="0" advTm="17718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3938" y="3284538"/>
            <a:ext cx="2592387" cy="1368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Региональные и муниципальные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ru-RU" sz="1600" dirty="0">
                <a:solidFill>
                  <a:schemeClr val="bg1"/>
                </a:solidFill>
              </a:rPr>
              <a:t>Установлены законодательством субъекта РФ)</a:t>
            </a:r>
          </a:p>
        </p:txBody>
      </p:sp>
      <p:sp>
        <p:nvSpPr>
          <p:cNvPr id="35842" name="Прямоугольник 2"/>
          <p:cNvSpPr>
            <a:spLocks noChangeArrowheads="1"/>
          </p:cNvSpPr>
          <p:nvPr/>
        </p:nvSpPr>
        <p:spPr bwMode="auto">
          <a:xfrm>
            <a:off x="1116013" y="333375"/>
            <a:ext cx="7127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</a:rPr>
              <a:t>Региональные и местные налоговые льготы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227763" y="1484313"/>
            <a:ext cx="2305050" cy="12239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Земельный налог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(ч.2 п.2 ст. 387 НК РФ)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2988" y="1484313"/>
            <a:ext cx="2305050" cy="12239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Транспортный налог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(ст. 356 НК РФ) 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3059113" y="2708275"/>
            <a:ext cx="504825" cy="5762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6156325" y="2708275"/>
            <a:ext cx="503238" cy="5762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179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Прямоугольник 1"/>
          <p:cNvSpPr>
            <a:spLocks noChangeArrowheads="1"/>
          </p:cNvSpPr>
          <p:nvPr/>
        </p:nvSpPr>
        <p:spPr bwMode="auto">
          <a:xfrm>
            <a:off x="1042988" y="188913"/>
            <a:ext cx="7129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</a:rPr>
              <a:t>2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. Федеральные льготы по имущественному налогу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188" y="765175"/>
            <a:ext cx="8137525" cy="403225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solidFill>
                  <a:schemeClr val="bg1"/>
                </a:solidFill>
              </a:rPr>
              <a:t>Не платят (15 категорий, ст. 407 НК РФ)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bg1"/>
                </a:solidFill>
              </a:rPr>
              <a:t>Герои а также лица, награжденные орденом Славы трех степеней;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bg1"/>
                </a:solidFill>
              </a:rPr>
              <a:t> Инвалиды I и II групп инвалидности; пенсионеры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bg1"/>
                </a:solidFill>
              </a:rPr>
              <a:t> Участники гражданской войны, Великой Отечественной войны, других боевых операций по защите СССР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bg1"/>
                </a:solidFill>
              </a:rPr>
              <a:t> Члены семей военнослужащих, потерявших кормильца, признаваемые таковыми в соответствии с Федеральным </a:t>
            </a:r>
            <a:r>
              <a:rPr lang="ru-RU" u="sng" dirty="0">
                <a:solidFill>
                  <a:schemeClr val="bg1"/>
                </a:solidFill>
              </a:rPr>
              <a:t>законом</a:t>
            </a:r>
            <a:r>
              <a:rPr lang="ru-RU" dirty="0">
                <a:solidFill>
                  <a:schemeClr val="bg1"/>
                </a:solidFill>
              </a:rPr>
              <a:t> от 27 мая 1998 года N 76-ФЗ "О статусе военнослужащих";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bg1"/>
                </a:solidFill>
              </a:rPr>
              <a:t>Родители и супруги военнослужащих и государственных служащих, погибших при исполнении служебных обязанностей;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bg1"/>
                </a:solidFill>
              </a:rPr>
              <a:t> Граждане, уволенные с военной службы или призывавшиеся на военные сборы, выполнявшие интернациональный долг в Афганистане и других странах, в которых велись боевые действия;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750" y="5300663"/>
            <a:ext cx="2376488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Квартира или комната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76600" y="5300663"/>
            <a:ext cx="2374900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Жилой дом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1500" y="6072188"/>
            <a:ext cx="2376488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Творческие мастерские и т.п.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6250" y="6021388"/>
            <a:ext cx="3022600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Хоз. постройки не превышающие 50 кв.м.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11863" y="5300663"/>
            <a:ext cx="2376487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Гараж или </a:t>
            </a:r>
            <a:r>
              <a:rPr lang="ru-RU" dirty="0" err="1">
                <a:solidFill>
                  <a:schemeClr val="bg1"/>
                </a:solidFill>
              </a:rPr>
              <a:t>машино</a:t>
            </a:r>
            <a:r>
              <a:rPr lang="ru-RU" dirty="0">
                <a:solidFill>
                  <a:schemeClr val="bg1"/>
                </a:solidFill>
              </a:rPr>
              <a:t>- место</a:t>
            </a:r>
          </a:p>
        </p:txBody>
      </p:sp>
      <p:sp>
        <p:nvSpPr>
          <p:cNvPr id="34824" name="Прямоугольник 12"/>
          <p:cNvSpPr>
            <a:spLocks noChangeArrowheads="1"/>
          </p:cNvSpPr>
          <p:nvPr/>
        </p:nvSpPr>
        <p:spPr bwMode="auto">
          <a:xfrm>
            <a:off x="1258888" y="4797425"/>
            <a:ext cx="7129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u="sng">
                <a:solidFill>
                  <a:srgbClr val="C00000"/>
                </a:solidFill>
                <a:latin typeface="Times New Roman" pitchFamily="18" charset="0"/>
              </a:rPr>
              <a:t>ЗА</a:t>
            </a:r>
          </a:p>
        </p:txBody>
      </p:sp>
    </p:spTree>
  </p:cSld>
  <p:clrMapOvr>
    <a:masterClrMapping/>
  </p:clrMapOvr>
  <p:transition advClick="0" advTm="15775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131726" y="746989"/>
            <a:ext cx="2880047" cy="12239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Земельный налог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(п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5 ст</a:t>
            </a:r>
            <a:r>
              <a:rPr lang="ru-RU" dirty="0">
                <a:solidFill>
                  <a:schemeClr val="bg1"/>
                </a:solidFill>
              </a:rPr>
              <a:t>. 391 НК РФ)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652120" y="789125"/>
            <a:ext cx="2735784" cy="12239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Земельный налог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(ч</a:t>
            </a:r>
            <a:r>
              <a:rPr lang="ru-RU" dirty="0" smtClean="0">
                <a:solidFill>
                  <a:schemeClr val="bg1"/>
                </a:solidFill>
              </a:rPr>
              <a:t>. 2 </a:t>
            </a:r>
            <a:r>
              <a:rPr lang="ru-RU" dirty="0">
                <a:solidFill>
                  <a:schemeClr val="bg1"/>
                </a:solidFill>
              </a:rPr>
              <a:t>п</a:t>
            </a:r>
            <a:r>
              <a:rPr lang="ru-RU" dirty="0" smtClean="0">
                <a:solidFill>
                  <a:schemeClr val="bg1"/>
                </a:solidFill>
              </a:rPr>
              <a:t>. 2 </a:t>
            </a:r>
            <a:r>
              <a:rPr lang="ru-RU" dirty="0">
                <a:solidFill>
                  <a:schemeClr val="bg1"/>
                </a:solidFill>
              </a:rPr>
              <a:t>ст. 387 НК РФ) </a:t>
            </a:r>
          </a:p>
        </p:txBody>
      </p:sp>
      <p:sp>
        <p:nvSpPr>
          <p:cNvPr id="36867" name="Прямоугольник 3"/>
          <p:cNvSpPr>
            <a:spLocks noChangeArrowheads="1"/>
          </p:cNvSpPr>
          <p:nvPr/>
        </p:nvSpPr>
        <p:spPr bwMode="auto">
          <a:xfrm>
            <a:off x="345001" y="2425368"/>
            <a:ext cx="45720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Char char="•"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</a:rPr>
              <a:t> Ветераны боевых действий</a:t>
            </a:r>
          </a:p>
          <a:p>
            <a:pPr algn="ctr">
              <a:buFont typeface="Arial" charset="0"/>
              <a:buChar char="•"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</a:rPr>
              <a:t>Инвалидов </a:t>
            </a:r>
            <a:r>
              <a:rPr lang="en-US" sz="1600" b="1" dirty="0">
                <a:solidFill>
                  <a:schemeClr val="bg1"/>
                </a:solidFill>
                <a:latin typeface="Book Antiqua" pitchFamily="18" charset="0"/>
              </a:rPr>
              <a:t>I 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</a:rPr>
              <a:t>и </a:t>
            </a:r>
            <a:r>
              <a:rPr lang="en-US" sz="1600" b="1" dirty="0">
                <a:solidFill>
                  <a:schemeClr val="bg1"/>
                </a:solidFill>
                <a:latin typeface="Book Antiqua" pitchFamily="18" charset="0"/>
              </a:rPr>
              <a:t>II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</a:rPr>
              <a:t> группы</a:t>
            </a:r>
          </a:p>
          <a:p>
            <a:pPr algn="ctr">
              <a:buFont typeface="Arial" charset="0"/>
              <a:buChar char="•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</a:rPr>
              <a:t>Пенсионеры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</a:rPr>
              <a:t>Более подробно </a:t>
            </a: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hlinkClick r:id="rId2"/>
              </a:rPr>
              <a:t>https://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hlinkClick r:id="rId2"/>
              </a:rPr>
              <a:t>www.nalog.ru/rn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hlinkClick r:id="rId2"/>
              </a:rPr>
              <a:t> код региона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hlinkClick r:id="rId2"/>
              </a:rPr>
              <a:t>/service/tax/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ru-RU" sz="1600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/>
            <a:endParaRPr lang="ru-RU" sz="1600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</a:rPr>
              <a:t>Налоговая база уменьшается на величину кадастровой стоимости 600 кв. м. площади земельного участка </a:t>
            </a:r>
          </a:p>
        </p:txBody>
      </p:sp>
      <p:sp>
        <p:nvSpPr>
          <p:cNvPr id="36868" name="Прямоугольник 5"/>
          <p:cNvSpPr>
            <a:spLocks noChangeArrowheads="1"/>
          </p:cNvSpPr>
          <p:nvPr/>
        </p:nvSpPr>
        <p:spPr bwMode="auto">
          <a:xfrm>
            <a:off x="395188" y="5276088"/>
            <a:ext cx="457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</a:rPr>
              <a:t>(Кадастровая стоимость участка – кадастровая стоимость 600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</a:rPr>
              <a:t>кв.м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</a:rPr>
              <a:t>. х Ставка налога = Сумма земельного налога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586648" y="1993568"/>
            <a:ext cx="0" cy="431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643188" y="3702604"/>
            <a:ext cx="0" cy="431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645387" y="4907633"/>
            <a:ext cx="0" cy="431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872" name="Прямоугольник 11"/>
          <p:cNvSpPr>
            <a:spLocks noChangeArrowheads="1"/>
          </p:cNvSpPr>
          <p:nvPr/>
        </p:nvSpPr>
        <p:spPr bwMode="auto">
          <a:xfrm>
            <a:off x="4622312" y="2566773"/>
            <a:ext cx="45720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Char char="•"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</a:rPr>
              <a:t>Ветераны боевых действий</a:t>
            </a:r>
          </a:p>
          <a:p>
            <a:pPr algn="ctr">
              <a:buFont typeface="Arial" charset="0"/>
              <a:buChar char="•"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</a:rPr>
              <a:t> Иные категории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7108092" y="2134973"/>
            <a:ext cx="0" cy="431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874" name="Прямоугольник 13"/>
          <p:cNvSpPr>
            <a:spLocks noChangeArrowheads="1"/>
          </p:cNvSpPr>
          <p:nvPr/>
        </p:nvSpPr>
        <p:spPr bwMode="auto">
          <a:xfrm>
            <a:off x="4948605" y="5226549"/>
            <a:ext cx="457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</a:rPr>
              <a:t>Местный Налоговый орган</a:t>
            </a:r>
          </a:p>
        </p:txBody>
      </p:sp>
      <p:sp>
        <p:nvSpPr>
          <p:cNvPr id="36875" name="Прямоугольник 14"/>
          <p:cNvSpPr>
            <a:spLocks noChangeArrowheads="1"/>
          </p:cNvSpPr>
          <p:nvPr/>
        </p:nvSpPr>
        <p:spPr bwMode="auto">
          <a:xfrm>
            <a:off x="4917001" y="3833310"/>
            <a:ext cx="457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</a:rPr>
              <a:t>Запрос о наличии льготы 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7179408" y="3270804"/>
            <a:ext cx="0" cy="431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7217020" y="4617794"/>
            <a:ext cx="0" cy="431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Прямоугольник 1"/>
          <p:cNvSpPr>
            <a:spLocks noChangeArrowheads="1"/>
          </p:cNvSpPr>
          <p:nvPr/>
        </p:nvSpPr>
        <p:spPr bwMode="auto">
          <a:xfrm>
            <a:off x="1042988" y="188913"/>
            <a:ext cx="7129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3. Льготы по земельному налогу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Click="0" advTm="33246"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Прямоугольник 1"/>
          <p:cNvSpPr>
            <a:spLocks noChangeArrowheads="1"/>
          </p:cNvSpPr>
          <p:nvPr/>
        </p:nvSpPr>
        <p:spPr bwMode="auto">
          <a:xfrm>
            <a:off x="1116013" y="0"/>
            <a:ext cx="7127875" cy="735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4. Льготы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</a:rPr>
              <a:t>по транспортному налогу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</a:rPr>
              <a:t>Устанавливаются законодательством субъекта РФ</a:t>
            </a:r>
          </a:p>
          <a:p>
            <a:pPr algn="ctr"/>
            <a:endParaRPr lang="ru-RU" sz="20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</a:rPr>
              <a:t>подробно:</a:t>
            </a:r>
            <a:r>
              <a:rPr lang="en-US" sz="2000" b="1" dirty="0">
                <a:solidFill>
                  <a:srgbClr val="C00000"/>
                </a:solidFill>
                <a:latin typeface="Book Antiqua" pitchFamily="18" charset="0"/>
                <a:hlinkClick r:id="rId2"/>
              </a:rPr>
              <a:t>https://</a:t>
            </a:r>
            <a:r>
              <a:rPr lang="en-US" sz="2000" b="1" dirty="0" smtClean="0">
                <a:solidFill>
                  <a:srgbClr val="C00000"/>
                </a:solidFill>
                <a:latin typeface="Book Antiqua" pitchFamily="18" charset="0"/>
                <a:hlinkClick r:id="rId2"/>
              </a:rPr>
              <a:t>www.nalog.ru/rn</a:t>
            </a:r>
            <a:r>
              <a:rPr lang="ru-RU" sz="2000" b="1" dirty="0">
                <a:solidFill>
                  <a:srgbClr val="C00000"/>
                </a:solidFill>
                <a:latin typeface="Book Antiqua" pitchFamily="18" charset="0"/>
                <a:hlinkClick r:id="rId2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  <a:hlinkClick r:id="rId2"/>
              </a:rPr>
              <a:t>код региона</a:t>
            </a:r>
            <a:r>
              <a:rPr lang="en-US" sz="2000" b="1" dirty="0" smtClean="0">
                <a:solidFill>
                  <a:srgbClr val="C00000"/>
                </a:solidFill>
                <a:latin typeface="Book Antiqua" pitchFamily="18" charset="0"/>
                <a:hlinkClick r:id="rId2"/>
              </a:rPr>
              <a:t>/service/tax</a:t>
            </a:r>
            <a:r>
              <a:rPr lang="en-US" sz="2000" b="1" dirty="0">
                <a:solidFill>
                  <a:srgbClr val="C00000"/>
                </a:solidFill>
                <a:latin typeface="Book Antiqua" pitchFamily="18" charset="0"/>
                <a:hlinkClick r:id="rId2"/>
              </a:rPr>
              <a:t>/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/>
            <a:endParaRPr lang="ru-RU" sz="20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</a:rPr>
              <a:t>33 региона приняли соответствующие законы,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</a:rPr>
              <a:t>из них 7 субъектов полностью освобождают от транспортного налога:</a:t>
            </a:r>
          </a:p>
          <a:p>
            <a:endParaRPr lang="ru-RU" sz="28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</a:rPr>
              <a:t>Москва (не включая область);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</a:rPr>
              <a:t>Тульская область;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</a:rPr>
              <a:t>Адыгея;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</a:rPr>
              <a:t>Сахалинская область;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</a:rPr>
              <a:t>Кабардино-Балкария;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</a:rPr>
              <a:t>Мурманская область;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</a:rPr>
              <a:t>Липецкая область.</a:t>
            </a:r>
          </a:p>
          <a:p>
            <a:endParaRPr lang="ru-RU" sz="28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ru-RU" sz="20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/>
            <a:endParaRPr lang="ru-RU" sz="20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/>
            <a:endParaRPr lang="ru-RU" sz="20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Click="0" advTm="18379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3504</TotalTime>
  <Words>1727</Words>
  <Application>Microsoft Office PowerPoint</Application>
  <PresentationFormat>Экран (4:3)</PresentationFormat>
  <Paragraphs>212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Налоговые льготы для ветеранов.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283</cp:revision>
  <cp:lastPrinted>2021-01-18T11:20:59Z</cp:lastPrinted>
  <dcterms:created xsi:type="dcterms:W3CDTF">2016-01-17T08:56:34Z</dcterms:created>
  <dcterms:modified xsi:type="dcterms:W3CDTF">2021-01-18T11:26:06Z</dcterms:modified>
</cp:coreProperties>
</file>